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</p:sldMasterIdLst>
  <p:notesMasterIdLst>
    <p:notesMasterId r:id="rId27"/>
  </p:notesMasterIdLst>
  <p:sldIdLst>
    <p:sldId id="294" r:id="rId3"/>
    <p:sldId id="350" r:id="rId4"/>
    <p:sldId id="320" r:id="rId5"/>
    <p:sldId id="322" r:id="rId6"/>
    <p:sldId id="324" r:id="rId7"/>
    <p:sldId id="325" r:id="rId8"/>
    <p:sldId id="326" r:id="rId9"/>
    <p:sldId id="327" r:id="rId10"/>
    <p:sldId id="344" r:id="rId11"/>
    <p:sldId id="341" r:id="rId12"/>
    <p:sldId id="351" r:id="rId13"/>
    <p:sldId id="346" r:id="rId14"/>
    <p:sldId id="352" r:id="rId15"/>
    <p:sldId id="353" r:id="rId16"/>
    <p:sldId id="331" r:id="rId17"/>
    <p:sldId id="332" r:id="rId18"/>
    <p:sldId id="355" r:id="rId19"/>
    <p:sldId id="354" r:id="rId20"/>
    <p:sldId id="339" r:id="rId21"/>
    <p:sldId id="340" r:id="rId22"/>
    <p:sldId id="348" r:id="rId23"/>
    <p:sldId id="349" r:id="rId24"/>
    <p:sldId id="334" r:id="rId25"/>
    <p:sldId id="338" r:id="rId26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  <a:srgbClr val="00CC00"/>
    <a:srgbClr val="0066FF"/>
    <a:srgbClr val="FF66FF"/>
    <a:srgbClr val="CC9900"/>
    <a:srgbClr val="008000"/>
    <a:srgbClr val="CC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eva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eva\Desktop\&#1047;&#1072;&#1082;&#1083;&#1102;&#1095;&#1077;&#1085;&#1080;&#1077;19,11,2%20(&#1040;&#1074;&#1090;&#1086;&#1089;&#1086;&#1093;&#1088;&#1072;&#1085;&#1077;&#1085;&#1085;&#1099;&#1081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eva\Desktop\&#1047;&#1072;&#1082;&#1083;&#1102;&#1095;&#1077;&#1085;&#1080;&#1077;19,11,2%20(&#1040;&#1074;&#1090;&#1086;&#1089;&#1086;&#1093;&#1088;&#1072;&#1085;&#1077;&#1085;&#1085;&#1099;&#1081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7;&#1072;&#1082;&#1083;&#1102;&#1095;&#1077;&#1085;&#1080;&#1077;19,11,2.18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7;&#1072;&#1082;&#1083;&#1102;&#1095;&#1077;&#1085;&#1080;&#1077;19,11,2.18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pteva\Desktop\&#1047;&#1072;&#1082;&#1083;&#1102;&#1095;&#1077;&#1085;&#1080;&#1077;19,11,2%20(&#1040;&#1074;&#1090;&#1086;&#1089;&#1086;&#1093;&#1088;&#1072;&#1085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25147755811099"/>
          <c:y val="2.607915272870073E-2"/>
          <c:w val="0.82174852244188989"/>
          <c:h val="0.76158818278086748"/>
        </c:manualLayout>
      </c:layout>
      <c:lineChart>
        <c:grouping val="standard"/>
        <c:varyColors val="0"/>
        <c:ser>
          <c:idx val="1"/>
          <c:order val="1"/>
          <c:spPr>
            <a:ln w="63500"/>
          </c:spPr>
          <c:cat>
            <c:multiLvlStrRef>
              <c:f>Лист1!$A$3:$A$8</c:f>
            </c:multiLvlStrRef>
          </c:cat>
          <c:val>
            <c:numRef>
              <c:f>Лист1!$B$3:$B$8</c:f>
            </c:numRef>
          </c:val>
          <c:smooth val="0"/>
          <c:extLst>
            <c:ext xmlns:c16="http://schemas.microsoft.com/office/drawing/2014/chart" uri="{C3380CC4-5D6E-409C-BE32-E72D297353CC}">
              <c16:uniqueId val="{00000000-9BC6-4DA2-B62C-1EFC39DC486F}"/>
            </c:ext>
          </c:extLst>
        </c:ser>
        <c:ser>
          <c:idx val="0"/>
          <c:order val="0"/>
          <c:dLbls>
            <c:dLbl>
              <c:idx val="0"/>
              <c:layout>
                <c:manualLayout>
                  <c:x val="-7.5000000000000053E-2"/>
                  <c:y val="5.128205128205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C6-4DA2-B62C-1EFC39DC486F}"/>
                </c:ext>
              </c:extLst>
            </c:dLbl>
            <c:dLbl>
              <c:idx val="1"/>
              <c:layout>
                <c:manualLayout>
                  <c:x val="-9.1666666666666785E-2"/>
                  <c:y val="-6.837606837606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C6-4DA2-B62C-1EFC39DC486F}"/>
                </c:ext>
              </c:extLst>
            </c:dLbl>
            <c:dLbl>
              <c:idx val="2"/>
              <c:layout>
                <c:manualLayout>
                  <c:x val="-6.6666666666666693E-2"/>
                  <c:y val="6.8376068376068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C6-4DA2-B62C-1EFC39DC486F}"/>
                </c:ext>
              </c:extLst>
            </c:dLbl>
            <c:dLbl>
              <c:idx val="3"/>
              <c:layout>
                <c:manualLayout>
                  <c:x val="-8.3333333333333356E-2"/>
                  <c:y val="-7.1794871794871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C6-4DA2-B62C-1EFC39DC486F}"/>
                </c:ext>
              </c:extLst>
            </c:dLbl>
            <c:dLbl>
              <c:idx val="4"/>
              <c:layout>
                <c:manualLayout>
                  <c:x val="-6.3888888888888884E-2"/>
                  <c:y val="6.837606837606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C6-4DA2-B62C-1EFC39DC486F}"/>
                </c:ext>
              </c:extLst>
            </c:dLbl>
            <c:dLbl>
              <c:idx val="5"/>
              <c:layout>
                <c:manualLayout>
                  <c:x val="-0.1000000000000001"/>
                  <c:y val="-5.128205128205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BC6-4DA2-B62C-1EFC39DC48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[Книга1.xlsx]Лист1!$A$3:$A$8</c:f>
              <c:strCache>
                <c:ptCount val="6"/>
                <c:pt idx="0">
                  <c:v>2016 год отчёт</c:v>
                </c:pt>
                <c:pt idx="1">
                  <c:v>2017 год отчет</c:v>
                </c:pt>
                <c:pt idx="2">
                  <c:v>2018 год оценка</c:v>
                </c:pt>
                <c:pt idx="3">
                  <c:v>2019 год прогноз</c:v>
                </c:pt>
                <c:pt idx="4">
                  <c:v>2020 год прогноз</c:v>
                </c:pt>
                <c:pt idx="5">
                  <c:v>2021 год прогоз</c:v>
                </c:pt>
              </c:strCache>
            </c:strRef>
          </c:cat>
          <c:val>
            <c:numRef>
              <c:f>[Книга1.xlsx]Лист1!$B$3:$B$8</c:f>
              <c:numCache>
                <c:formatCode>0.00</c:formatCode>
                <c:ptCount val="6"/>
                <c:pt idx="0">
                  <c:v>253859</c:v>
                </c:pt>
                <c:pt idx="1">
                  <c:v>309740</c:v>
                </c:pt>
                <c:pt idx="2">
                  <c:v>315770</c:v>
                </c:pt>
                <c:pt idx="3">
                  <c:v>331870</c:v>
                </c:pt>
                <c:pt idx="4">
                  <c:v>349460</c:v>
                </c:pt>
                <c:pt idx="5">
                  <c:v>371820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BC6-4DA2-B62C-1EFC39DC4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68608"/>
        <c:axId val="49124480"/>
      </c:lineChart>
      <c:catAx>
        <c:axId val="6406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124480"/>
        <c:crosses val="autoZero"/>
        <c:auto val="1"/>
        <c:lblAlgn val="ctr"/>
        <c:lblOffset val="100"/>
        <c:noMultiLvlLbl val="0"/>
      </c:catAx>
      <c:valAx>
        <c:axId val="491244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406860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6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Динамика основных показателей бюджета, млн.руб</a:t>
            </a:r>
          </a:p>
        </c:rich>
      </c:tx>
      <c:layout/>
      <c:overlay val="0"/>
      <c:spPr>
        <a:noFill/>
        <a:ln w="3189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45205479452055"/>
          <c:y val="0.40485829959514197"/>
          <c:w val="0.85273972602739778"/>
          <c:h val="0.34817813765182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7328E">
                <a:alpha val="73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2.0751737851912401E-2"/>
                  <c:y val="-2.6455403030011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2-4099-B149-3D8900A3CFB8}"/>
                </c:ext>
              </c:extLst>
            </c:dLbl>
            <c:dLbl>
              <c:idx val="1"/>
              <c:layout>
                <c:manualLayout>
                  <c:x val="-2.9012950741056982E-2"/>
                  <c:y val="-2.197013594674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92-4099-B149-3D8900A3CFB8}"/>
                </c:ext>
              </c:extLst>
            </c:dLbl>
            <c:dLbl>
              <c:idx val="2"/>
              <c:layout>
                <c:manualLayout>
                  <c:x val="-2.9022794935583778E-2"/>
                  <c:y val="-2.204616919167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2-4099-B149-3D8900A3CFB8}"/>
                </c:ext>
              </c:extLst>
            </c:dLbl>
            <c:spPr>
              <a:noFill/>
              <a:ln w="31891">
                <a:noFill/>
              </a:ln>
            </c:spPr>
            <c:txPr>
              <a:bodyPr/>
              <a:lstStyle/>
              <a:p>
                <a:pPr>
                  <a:defRPr sz="1758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94.2</c:v>
                </c:pt>
                <c:pt idx="1">
                  <c:v>85.4</c:v>
                </c:pt>
                <c:pt idx="2">
                  <c:v>87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D592-4099-B149-3D8900A3CF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3AFA2">
                <a:alpha val="68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3.0350530672400636E-2"/>
                  <c:y val="-3.094067011327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2-4099-B149-3D8900A3CFB8}"/>
                </c:ext>
              </c:extLst>
            </c:dLbl>
            <c:dLbl>
              <c:idx val="1"/>
              <c:layout>
                <c:manualLayout>
                  <c:x val="4.0844442038085703E-2"/>
                  <c:y val="-2.645540303001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92-4099-B149-3D8900A3CFB8}"/>
                </c:ext>
              </c:extLst>
            </c:dLbl>
            <c:dLbl>
              <c:idx val="2"/>
              <c:layout>
                <c:manualLayout>
                  <c:x val="5.8045589871167605E-2"/>
                  <c:y val="-1.322770151500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92-4099-B149-3D8900A3CFB8}"/>
                </c:ext>
              </c:extLst>
            </c:dLbl>
            <c:spPr>
              <a:noFill/>
              <a:ln w="31891">
                <a:noFill/>
              </a:ln>
            </c:spPr>
            <c:txPr>
              <a:bodyPr/>
              <a:lstStyle/>
              <a:p>
                <a:pPr>
                  <a:defRPr sz="1758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94.2</c:v>
                </c:pt>
                <c:pt idx="1">
                  <c:v>85.4</c:v>
                </c:pt>
                <c:pt idx="2">
                  <c:v>87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D592-4099-B149-3D8900A3CF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B2B2B2">
                <a:alpha val="6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1"/>
              <c:layout>
                <c:manualLayout>
                  <c:x val="3.7137927009516708E-2"/>
                  <c:y val="-4.096872603347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92-4099-B149-3D8900A3CFB8}"/>
                </c:ext>
              </c:extLst>
            </c:dLbl>
            <c:spPr>
              <a:noFill/>
              <a:ln w="31891">
                <a:noFill/>
              </a:ln>
            </c:spPr>
            <c:txPr>
              <a:bodyPr/>
              <a:lstStyle/>
              <a:p>
                <a:pPr>
                  <a:defRPr sz="15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D592-4099-B149-3D8900A3CF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127616"/>
        <c:axId val="50129152"/>
        <c:axId val="0"/>
      </c:bar3DChart>
      <c:catAx>
        <c:axId val="5012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1959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129152"/>
        <c:crosses val="autoZero"/>
        <c:auto val="1"/>
        <c:lblAlgn val="ctr"/>
        <c:lblOffset val="100"/>
        <c:noMultiLvlLbl val="0"/>
      </c:catAx>
      <c:valAx>
        <c:axId val="50129152"/>
        <c:scaling>
          <c:orientation val="minMax"/>
        </c:scaling>
        <c:delete val="0"/>
        <c:axPos val="l"/>
        <c:majorGridlines>
          <c:spPr>
            <a:ln w="1195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11959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127616"/>
        <c:crosses val="autoZero"/>
        <c:crossBetween val="between"/>
      </c:valAx>
      <c:spPr>
        <a:noFill/>
        <a:ln w="31891">
          <a:noFill/>
        </a:ln>
      </c:spPr>
    </c:plotArea>
    <c:legend>
      <c:legendPos val="b"/>
      <c:layout/>
      <c:overlay val="0"/>
      <c:spPr>
        <a:noFill/>
        <a:ln w="31891">
          <a:noFill/>
        </a:ln>
      </c:spPr>
      <c:txPr>
        <a:bodyPr/>
        <a:lstStyle/>
        <a:p>
          <a:pPr>
            <a:defRPr sz="137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Динамика доходов и расходов на одного жителя, тыс.руб</a:t>
            </a:r>
          </a:p>
        </c:rich>
      </c:tx>
      <c:layout>
        <c:manualLayout>
          <c:xMode val="edge"/>
          <c:yMode val="edge"/>
          <c:x val="0.15075966973116409"/>
          <c:y val="3.2067089174828756E-2"/>
        </c:manualLayout>
      </c:layout>
      <c:overlay val="0"/>
      <c:spPr>
        <a:noFill/>
        <a:ln w="1353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701849836779107E-2"/>
          <c:y val="0.19512195121951192"/>
          <c:w val="0.78128400435255718"/>
          <c:h val="0.47865853658536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D596DA"/>
            </a:solidFill>
            <a:ln w="13534">
              <a:noFill/>
            </a:ln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0A-4E98-B887-2C44DDE074EF}"/>
                </c:ext>
              </c:extLst>
            </c:dLbl>
            <c:dLbl>
              <c:idx val="1"/>
              <c:layout>
                <c:manualLayout>
                  <c:x val="-0.42595049394669038"/>
                  <c:y val="-2.2194481787337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0A-4E98-B887-2C44DDE074EF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0A-4E98-B887-2C44DDE074EF}"/>
                </c:ext>
              </c:extLst>
            </c:dLbl>
            <c:spPr>
              <a:noFill/>
              <a:ln w="1353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3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36.230000000000011</c:v>
                </c:pt>
                <c:pt idx="1">
                  <c:v>32.840000000000003</c:v>
                </c:pt>
                <c:pt idx="2">
                  <c:v>33.46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A-4E98-B887-2C44DDE07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D3D81A"/>
            </a:solidFill>
            <a:ln w="13534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36,23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0A-4E98-B887-2C44DDE074EF}"/>
                </c:ext>
              </c:extLst>
            </c:dLbl>
            <c:spPr>
              <a:noFill/>
              <a:ln w="1353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3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36.230000000000011</c:v>
                </c:pt>
                <c:pt idx="1">
                  <c:v>32.840000000000003</c:v>
                </c:pt>
                <c:pt idx="2">
                  <c:v>33.46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0A-4E98-B887-2C44DDE07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191744"/>
        <c:axId val="50685056"/>
      </c:barChart>
      <c:catAx>
        <c:axId val="5019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50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8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85056"/>
        <c:crosses val="autoZero"/>
        <c:auto val="1"/>
        <c:lblAlgn val="ctr"/>
        <c:lblOffset val="100"/>
        <c:noMultiLvlLbl val="0"/>
      </c:catAx>
      <c:valAx>
        <c:axId val="50685056"/>
        <c:scaling>
          <c:orientation val="minMax"/>
          <c:max val="35"/>
          <c:min val="20"/>
        </c:scaling>
        <c:delete val="0"/>
        <c:axPos val="b"/>
        <c:majorGridlines>
          <c:spPr>
            <a:ln w="50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50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ln w="507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63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91744"/>
        <c:crosses val="autoZero"/>
        <c:crossBetween val="between"/>
        <c:majorUnit val="20"/>
        <c:minorUnit val="20"/>
      </c:valAx>
      <c:spPr>
        <a:ln w="13534">
          <a:noFill/>
        </a:ln>
      </c:spPr>
    </c:plotArea>
    <c:legend>
      <c:legendPos val="b"/>
      <c:layout/>
      <c:overlay val="0"/>
      <c:spPr>
        <a:noFill/>
        <a:ln w="13534">
          <a:noFill/>
        </a:ln>
      </c:spPr>
      <c:txPr>
        <a:bodyPr rot="0" spcFirstLastPara="1" vertOverflow="ellipsis" vert="horz" wrap="square" anchor="ctr" anchorCtr="1"/>
        <a:lstStyle/>
        <a:p>
          <a:pPr>
            <a:defRPr sz="63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</a:rPr>
              <a:t>Структура налоговых и неналоговых доходов на 2018 год</a:t>
            </a:r>
          </a:p>
        </c:rich>
      </c:tx>
      <c:layout>
        <c:manualLayout>
          <c:xMode val="edge"/>
          <c:yMode val="edge"/>
          <c:x val="0.13675268710684041"/>
          <c:y val="2.3863208939830842E-2"/>
        </c:manualLayout>
      </c:layout>
      <c:overlay val="0"/>
      <c:spPr>
        <a:noFill/>
        <a:ln w="24897"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52737069476061E-2"/>
          <c:y val="0.2413792754789629"/>
          <c:w val="0.87416741691851185"/>
          <c:h val="0.56783058036557366"/>
        </c:manualLayout>
      </c:layout>
      <c:pie3DChart>
        <c:varyColors val="1"/>
        <c:ser>
          <c:idx val="1"/>
          <c:order val="1"/>
          <c:dPt>
            <c:idx val="1"/>
            <c:bubble3D val="0"/>
            <c:explosion val="43"/>
            <c:extLst>
              <c:ext xmlns:c16="http://schemas.microsoft.com/office/drawing/2014/chart" uri="{C3380CC4-5D6E-409C-BE32-E72D297353CC}">
                <c16:uniqueId val="{00000000-D2F8-4E0F-B28C-62C17DB570AA}"/>
              </c:ext>
            </c:extLst>
          </c:dPt>
          <c:dLbls>
            <c:dLbl>
              <c:idx val="0"/>
              <c:layout>
                <c:manualLayout>
                  <c:x val="0.1325419947506562"/>
                  <c:y val="-3.23170020414114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F8-4E0F-B28C-62C17DB570AA}"/>
                </c:ext>
              </c:extLst>
            </c:dLbl>
            <c:dLbl>
              <c:idx val="1"/>
              <c:layout>
                <c:manualLayout>
                  <c:x val="-0.22029636920384937"/>
                  <c:y val="-0.4263593613298347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F8-4E0F-B28C-62C17DB570A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Доходы!$H$3:$H$4</c:f>
              <c:strCache>
                <c:ptCount val="2"/>
                <c:pt idx="0">
                  <c:v> Неналоговые доходы</c:v>
                </c:pt>
                <c:pt idx="1">
                  <c:v>Налоговые доходы</c:v>
                </c:pt>
              </c:strCache>
            </c:strRef>
          </c:cat>
          <c:val>
            <c:numRef>
              <c:f>Доходы!$I$3:$I$4</c:f>
              <c:numCache>
                <c:formatCode>General</c:formatCode>
                <c:ptCount val="2"/>
                <c:pt idx="0">
                  <c:v>1315.1</c:v>
                </c:pt>
                <c:pt idx="1">
                  <c:v>13227.1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8-4E0F-B28C-62C17DB570AA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42"/>
          <c:dPt>
            <c:idx val="0"/>
            <c:bubble3D val="0"/>
            <c:explosion val="19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2F8-4E0F-B28C-62C17DB570AA}"/>
              </c:ext>
            </c:extLst>
          </c:dPt>
          <c:dPt>
            <c:idx val="1"/>
            <c:bubble3D val="0"/>
            <c:explosion val="0"/>
            <c:spPr>
              <a:solidFill>
                <a:srgbClr val="DBD0F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D2F8-4E0F-B28C-62C17DB570A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D2F8-4E0F-B28C-62C17DB57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636573064939961E-3"/>
          <c:y val="0.10582451765015667"/>
          <c:w val="0.68721766921991856"/>
          <c:h val="0.77314814814814881"/>
        </c:manualLayout>
      </c:layout>
      <c:pie3DChart>
        <c:varyColors val="1"/>
        <c:ser>
          <c:idx val="0"/>
          <c:order val="0"/>
          <c:explosion val="39"/>
          <c:dPt>
            <c:idx val="2"/>
            <c:bubble3D val="0"/>
            <c:explosion val="4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AE9-4F37-8641-52B4F28EC60F}"/>
              </c:ext>
            </c:extLst>
          </c:dPt>
          <c:dLbls>
            <c:dLbl>
              <c:idx val="0"/>
              <c:layout>
                <c:manualLayout>
                  <c:x val="6.2942031274513296E-2"/>
                  <c:y val="0.229214824724217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9-4F37-8641-52B4F28EC60F}"/>
                </c:ext>
              </c:extLst>
            </c:dLbl>
            <c:dLbl>
              <c:idx val="1"/>
              <c:layout>
                <c:manualLayout>
                  <c:x val="4.0353239410133745E-2"/>
                  <c:y val="0.2237865682810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E9-4F37-8641-52B4F28EC60F}"/>
                </c:ext>
              </c:extLst>
            </c:dLbl>
            <c:dLbl>
              <c:idx val="2"/>
              <c:layout>
                <c:manualLayout>
                  <c:x val="4.0951334208223972E-2"/>
                  <c:y val="-0.1320403178769323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E9-4F37-8641-52B4F28EC60F}"/>
                </c:ext>
              </c:extLst>
            </c:dLbl>
            <c:numFmt formatCode="0.00%" sourceLinked="0"/>
            <c:spPr>
              <a:solidFill>
                <a:srgbClr val="FF99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Доходы!$D$4:$D$6</c:f>
              <c:strCache>
                <c:ptCount val="3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Доходы!$E$4:$E$6</c:f>
              <c:numCache>
                <c:formatCode>General</c:formatCode>
                <c:ptCount val="3"/>
                <c:pt idx="0">
                  <c:v>50.7</c:v>
                </c:pt>
                <c:pt idx="1">
                  <c:v>2.2000000000000002</c:v>
                </c:pt>
                <c:pt idx="2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9-4F37-8641-52B4F28E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3333FF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44808982210642E-2"/>
          <c:y val="0.23044287883729089"/>
          <c:w val="0.7291322786040636"/>
          <c:h val="0.67617639336472479"/>
        </c:manualLayout>
      </c:layout>
      <c:pie3DChart>
        <c:varyColors val="1"/>
        <c:ser>
          <c:idx val="0"/>
          <c:order val="0"/>
          <c:tx>
            <c:strRef>
              <c:f>'Расходы ФКР'!$A$1</c:f>
              <c:strCache>
                <c:ptCount val="1"/>
                <c:pt idx="0">
                  <c:v>Распределение бюджетных ассигнований по разделам классификации расходов бюджета городского округа ЗАТО Михайловский на 2019 год 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5"/>
            <c:bubble3D val="0"/>
            <c:explosion val="45"/>
            <c:extLst>
              <c:ext xmlns:c16="http://schemas.microsoft.com/office/drawing/2014/chart" uri="{C3380CC4-5D6E-409C-BE32-E72D297353CC}">
                <c16:uniqueId val="{00000005-214C-46B5-BE91-E5B218B0AA0D}"/>
              </c:ext>
            </c:extLst>
          </c:dPt>
          <c:dLbls>
            <c:dLbl>
              <c:idx val="0"/>
              <c:layout>
                <c:manualLayout>
                  <c:x val="-8.3731165548750902E-2"/>
                  <c:y val="-0.1639370900338453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4C-46B5-BE91-E5B218B0AA0D}"/>
                </c:ext>
              </c:extLst>
            </c:dLbl>
            <c:dLbl>
              <c:idx val="1"/>
              <c:layout>
                <c:manualLayout>
                  <c:x val="5.3523986585010223E-2"/>
                  <c:y val="-0.271375367640660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4C-46B5-BE91-E5B218B0AA0D}"/>
                </c:ext>
              </c:extLst>
            </c:dLbl>
            <c:dLbl>
              <c:idx val="2"/>
              <c:layout>
                <c:manualLayout>
                  <c:x val="9.7222222222222224E-2"/>
                  <c:y val="-0.1086909230684252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4C-46B5-BE91-E5B218B0AA0D}"/>
                </c:ext>
              </c:extLst>
            </c:dLbl>
            <c:dLbl>
              <c:idx val="3"/>
              <c:layout>
                <c:manualLayout>
                  <c:x val="0.11979649969465987"/>
                  <c:y val="7.08416218788849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4C-46B5-BE91-E5B218B0AA0D}"/>
                </c:ext>
              </c:extLst>
            </c:dLbl>
            <c:dLbl>
              <c:idx val="4"/>
              <c:layout>
                <c:manualLayout>
                  <c:x val="-3.4837695240069147E-2"/>
                  <c:y val="0.120774733410865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4C-46B5-BE91-E5B218B0AA0D}"/>
                </c:ext>
              </c:extLst>
            </c:dLbl>
            <c:dLbl>
              <c:idx val="5"/>
              <c:layout>
                <c:manualLayout>
                  <c:x val="0.14167152717021478"/>
                  <c:y val="0.183941395411481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4C-46B5-BE91-E5B218B0AA0D}"/>
                </c:ext>
              </c:extLst>
            </c:dLbl>
            <c:dLbl>
              <c:idx val="6"/>
              <c:layout>
                <c:manualLayout>
                  <c:x val="-0.18385903694745773"/>
                  <c:y val="0.1490434343747707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4C-46B5-BE91-E5B218B0AA0D}"/>
                </c:ext>
              </c:extLst>
            </c:dLbl>
            <c:dLbl>
              <c:idx val="7"/>
              <c:layout>
                <c:manualLayout>
                  <c:x val="-0.24648858816233865"/>
                  <c:y val="7.243287129342175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4C-46B5-BE91-E5B218B0AA0D}"/>
                </c:ext>
              </c:extLst>
            </c:dLbl>
            <c:dLbl>
              <c:idx val="8"/>
              <c:layout>
                <c:manualLayout>
                  <c:x val="-0.17811528992915684"/>
                  <c:y val="-0.140881376631257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4C-46B5-BE91-E5B218B0AA0D}"/>
                </c:ext>
              </c:extLst>
            </c:dLbl>
            <c:dLbl>
              <c:idx val="9"/>
              <c:layout>
                <c:manualLayout>
                  <c:x val="3.2130353691783242E-2"/>
                  <c:y val="-0.127590131075670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4C-46B5-BE91-E5B218B0AA0D}"/>
                </c:ext>
              </c:extLst>
            </c:dLbl>
            <c:numFmt formatCode="0.00%" sourceLinked="0"/>
            <c:spPr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vert="horz" anchor="t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'Расходы ФКР'!$A$3:$B$12</c:f>
              <c:multiLvlStrCache>
                <c:ptCount val="10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07</c:v>
                  </c:pt>
                  <c:pt idx="6">
                    <c:v>08</c:v>
                  </c:pt>
                  <c:pt idx="7">
                    <c:v>10</c:v>
                  </c:pt>
                  <c:pt idx="8">
                    <c:v>11</c:v>
                  </c:pt>
                  <c:pt idx="9">
                    <c:v>12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 - коммунальное хозяйство</c:v>
                  </c:pt>
                  <c:pt idx="5">
                    <c:v>Образование</c:v>
                  </c:pt>
                  <c:pt idx="6">
                    <c:v>Культура, кинематография, сми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Средства массовой информации</c:v>
                  </c:pt>
                </c:lvl>
              </c:multiLvlStrCache>
            </c:multiLvlStrRef>
          </c:cat>
          <c:val>
            <c:numRef>
              <c:f>'Расходы ФКР'!$C$3:$C$12</c:f>
              <c:numCache>
                <c:formatCode>#,##0.00</c:formatCode>
                <c:ptCount val="10"/>
                <c:pt idx="0">
                  <c:v>22856.6</c:v>
                </c:pt>
                <c:pt idx="1">
                  <c:v>82.6</c:v>
                </c:pt>
                <c:pt idx="2">
                  <c:v>3297.1</c:v>
                </c:pt>
                <c:pt idx="3">
                  <c:v>6612.8</c:v>
                </c:pt>
                <c:pt idx="4">
                  <c:v>4734.7</c:v>
                </c:pt>
                <c:pt idx="5">
                  <c:v>48523.8</c:v>
                </c:pt>
                <c:pt idx="6">
                  <c:v>5643.1</c:v>
                </c:pt>
                <c:pt idx="7">
                  <c:v>561.6</c:v>
                </c:pt>
                <c:pt idx="8">
                  <c:v>378</c:v>
                </c:pt>
                <c:pt idx="9">
                  <c:v>1510.3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4C-46B5-BE91-E5B218B0AA0D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'Расходы ФКР'!$A$3:$B$12</c:f>
              <c:multiLvlStrCache>
                <c:ptCount val="10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07</c:v>
                  </c:pt>
                  <c:pt idx="6">
                    <c:v>08</c:v>
                  </c:pt>
                  <c:pt idx="7">
                    <c:v>10</c:v>
                  </c:pt>
                  <c:pt idx="8">
                    <c:v>11</c:v>
                  </c:pt>
                  <c:pt idx="9">
                    <c:v>12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 - коммунальное хозяйство</c:v>
                  </c:pt>
                  <c:pt idx="5">
                    <c:v>Образование</c:v>
                  </c:pt>
                  <c:pt idx="6">
                    <c:v>Культура, кинематография, сми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Средства массовой информации</c:v>
                  </c:pt>
                </c:lvl>
              </c:multiLvlStrCache>
            </c:multiLvlStrRef>
          </c:cat>
          <c:val>
            <c:numRef>
              <c:f>'Расходы ФКР'!$D$3:$D$12</c:f>
              <c:numCache>
                <c:formatCode>0.00%</c:formatCode>
                <c:ptCount val="10"/>
                <c:pt idx="0">
                  <c:v>0.24263752035549666</c:v>
                </c:pt>
                <c:pt idx="1">
                  <c:v>8.7685216442358056E-4</c:v>
                </c:pt>
                <c:pt idx="2">
                  <c:v>3.5000838635847319E-2</c:v>
                </c:pt>
                <c:pt idx="3">
                  <c:v>7.0199128243344511E-2</c:v>
                </c:pt>
                <c:pt idx="4">
                  <c:v>5.0261887928526996E-2</c:v>
                </c:pt>
                <c:pt idx="5">
                  <c:v>0.51511136871739627</c:v>
                </c:pt>
                <c:pt idx="6">
                  <c:v>5.9905138608458947E-2</c:v>
                </c:pt>
                <c:pt idx="7">
                  <c:v>5.9617454665893852E-3</c:v>
                </c:pt>
                <c:pt idx="8">
                  <c:v>4.0127132948197791E-3</c:v>
                </c:pt>
                <c:pt idx="9">
                  <c:v>1.6032806585096059E-2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4C-46B5-BE91-E5B218B0AA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DAEDEF">
        <a:lumMod val="75000"/>
      </a:srgb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71485943775117"/>
          <c:y val="0.10185186238001838"/>
          <c:w val="0.58269575678040264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4628988394522957E-2"/>
                  <c:y val="-7.362669016553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B6-4124-9231-5F9CDA4B55B2}"/>
                </c:ext>
              </c:extLst>
            </c:dLbl>
            <c:dLbl>
              <c:idx val="5"/>
              <c:layout>
                <c:manualLayout>
                  <c:x val="-4.0475603200202381E-2"/>
                  <c:y val="1.67442697821617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B6-4124-9231-5F9CDA4B55B2}"/>
                </c:ext>
              </c:extLst>
            </c:dLbl>
            <c:dLbl>
              <c:idx val="10"/>
              <c:layout>
                <c:manualLayout>
                  <c:x val="0.23381281029630341"/>
                  <c:y val="-0.137272804798317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B6-4124-9231-5F9CDA4B55B2}"/>
                </c:ext>
              </c:extLst>
            </c:dLbl>
            <c:numFmt formatCode="0.00%" sourceLinked="0"/>
            <c:spPr>
              <a:solidFill>
                <a:srgbClr val="FFFFFF">
                  <a:lumMod val="95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'Расходы ФКР (2020)'!$A$3:$B$13</c:f>
              <c:multiLvlStrCache>
                <c:ptCount val="11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07</c:v>
                  </c:pt>
                  <c:pt idx="6">
                    <c:v>08</c:v>
                  </c:pt>
                  <c:pt idx="7">
                    <c:v>10</c:v>
                  </c:pt>
                  <c:pt idx="8">
                    <c:v>11</c:v>
                  </c:pt>
                  <c:pt idx="9">
                    <c:v>12</c:v>
                  </c:pt>
                  <c:pt idx="10">
                    <c:v>0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 - коммунальное хозяйство</c:v>
                  </c:pt>
                  <c:pt idx="5">
                    <c:v>Образование</c:v>
                  </c:pt>
                  <c:pt idx="6">
                    <c:v>Культура, кинематография, сми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Средства массовой информации</c:v>
                  </c:pt>
                  <c:pt idx="10">
                    <c:v>Условно утверждаемые расходы</c:v>
                  </c:pt>
                </c:lvl>
              </c:multiLvlStrCache>
            </c:multiLvlStrRef>
          </c:cat>
          <c:val>
            <c:numRef>
              <c:f>'Расходы ФКР (2020)'!$C$3:$C$13</c:f>
              <c:numCache>
                <c:formatCode>#,##0.00</c:formatCode>
                <c:ptCount val="11"/>
                <c:pt idx="0">
                  <c:v>22311.8</c:v>
                </c:pt>
                <c:pt idx="1">
                  <c:v>82.6</c:v>
                </c:pt>
                <c:pt idx="2">
                  <c:v>2262.5</c:v>
                </c:pt>
                <c:pt idx="3">
                  <c:v>2522</c:v>
                </c:pt>
                <c:pt idx="4">
                  <c:v>4694.1000000000004</c:v>
                </c:pt>
                <c:pt idx="5">
                  <c:v>44803.5</c:v>
                </c:pt>
                <c:pt idx="6">
                  <c:v>5142</c:v>
                </c:pt>
                <c:pt idx="7">
                  <c:v>526.20000000000005</c:v>
                </c:pt>
                <c:pt idx="8">
                  <c:v>369</c:v>
                </c:pt>
                <c:pt idx="9">
                  <c:v>1380.9</c:v>
                </c:pt>
                <c:pt idx="10">
                  <c:v>1332.2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B6-4124-9231-5F9CDA4B5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5">
        <a:lumMod val="75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31355863368688E-3"/>
          <c:y val="0.10194762004946598"/>
          <c:w val="0.83160759887440461"/>
          <c:h val="0.81714354581402648"/>
        </c:manualLayout>
      </c:layout>
      <c:pie3DChart>
        <c:varyColors val="1"/>
        <c:ser>
          <c:idx val="1"/>
          <c:order val="0"/>
          <c:explosion val="27"/>
          <c:dLbls>
            <c:dLbl>
              <c:idx val="0"/>
              <c:layout>
                <c:manualLayout>
                  <c:x val="-6.2529892096821263E-2"/>
                  <c:y val="-5.26091353376066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25-4FA9-86D5-20D47045EABF}"/>
                </c:ext>
              </c:extLst>
            </c:dLbl>
            <c:dLbl>
              <c:idx val="1"/>
              <c:layout>
                <c:manualLayout>
                  <c:x val="-2.9232159347042526E-4"/>
                  <c:y val="-0.284410476214732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25-4FA9-86D5-20D47045EABF}"/>
                </c:ext>
              </c:extLst>
            </c:dLbl>
            <c:dLbl>
              <c:idx val="2"/>
              <c:layout>
                <c:manualLayout>
                  <c:x val="-1.4942350076788112E-3"/>
                  <c:y val="-5.44057619767844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25-4FA9-86D5-20D47045EABF}"/>
                </c:ext>
              </c:extLst>
            </c:dLbl>
            <c:dLbl>
              <c:idx val="3"/>
              <c:layout>
                <c:manualLayout>
                  <c:x val="3.3148358702828326E-2"/>
                  <c:y val="0.128215041240990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25-4FA9-86D5-20D47045EABF}"/>
                </c:ext>
              </c:extLst>
            </c:dLbl>
            <c:dLbl>
              <c:idx val="4"/>
              <c:layout>
                <c:manualLayout>
                  <c:x val="-0.1481754417407567"/>
                  <c:y val="0.186616723018585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25-4FA9-86D5-20D47045EABF}"/>
                </c:ext>
              </c:extLst>
            </c:dLbl>
            <c:dLbl>
              <c:idx val="5"/>
              <c:layout>
                <c:manualLayout>
                  <c:x val="1.9714931466899968E-2"/>
                  <c:y val="8.89600732484999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25-4FA9-86D5-20D47045EABF}"/>
                </c:ext>
              </c:extLst>
            </c:dLbl>
            <c:dLbl>
              <c:idx val="6"/>
              <c:layout>
                <c:manualLayout>
                  <c:x val="-5.3124088655584704E-2"/>
                  <c:y val="0.138169269169898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25-4FA9-86D5-20D47045EABF}"/>
                </c:ext>
              </c:extLst>
            </c:dLbl>
            <c:dLbl>
              <c:idx val="7"/>
              <c:layout>
                <c:manualLayout>
                  <c:x val="0.1358888645863712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25-4FA9-86D5-20D47045EABF}"/>
                </c:ext>
              </c:extLst>
            </c:dLbl>
            <c:dLbl>
              <c:idx val="8"/>
              <c:layout>
                <c:manualLayout>
                  <c:x val="-6.5314110041800363E-2"/>
                  <c:y val="1.05226224783543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25-4FA9-86D5-20D47045EABF}"/>
                </c:ext>
              </c:extLst>
            </c:dLbl>
            <c:dLbl>
              <c:idx val="9"/>
              <c:layout>
                <c:manualLayout>
                  <c:x val="0.28684150537121889"/>
                  <c:y val="-2.58909594514675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25-4FA9-86D5-20D47045EABF}"/>
                </c:ext>
              </c:extLst>
            </c:dLbl>
            <c:dLbl>
              <c:idx val="10"/>
              <c:layout>
                <c:manualLayout>
                  <c:x val="0.56321133469427453"/>
                  <c:y val="8.41809798268346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25-4FA9-86D5-20D47045EABF}"/>
                </c:ext>
              </c:extLst>
            </c:dLbl>
            <c:numFmt formatCode="0.00%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ФКР (2021)'!$A$3:$A$13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кинематография, сми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Условно утверждаемые расходы</c:v>
                </c:pt>
              </c:strCache>
            </c:strRef>
          </c:cat>
          <c:val>
            <c:numRef>
              <c:f>'Расходы ФКР (2021)'!$C$3:$C$13</c:f>
              <c:numCache>
                <c:formatCode>#,##0.00</c:formatCode>
                <c:ptCount val="11"/>
                <c:pt idx="0">
                  <c:v>22275.9</c:v>
                </c:pt>
                <c:pt idx="1">
                  <c:v>82.6</c:v>
                </c:pt>
                <c:pt idx="2">
                  <c:v>2262.5</c:v>
                </c:pt>
                <c:pt idx="3">
                  <c:v>2531.9</c:v>
                </c:pt>
                <c:pt idx="4">
                  <c:v>3787.9</c:v>
                </c:pt>
                <c:pt idx="5">
                  <c:v>46136.5</c:v>
                </c:pt>
                <c:pt idx="6">
                  <c:v>5219.3</c:v>
                </c:pt>
                <c:pt idx="7">
                  <c:v>505.1</c:v>
                </c:pt>
                <c:pt idx="8">
                  <c:v>278.2</c:v>
                </c:pt>
                <c:pt idx="9">
                  <c:v>1260.7</c:v>
                </c:pt>
                <c:pt idx="10">
                  <c:v>2664.3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325-4FA9-86D5-20D47045E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5">
        <a:lumMod val="75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FCB53-4751-4A4D-8D2B-6C5897797731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5E7CCD-3794-433C-8311-8EB90BF8D01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2"/>
              </a:solidFill>
            </a:rPr>
            <a:t>Бюджет</a:t>
          </a:r>
        </a:p>
      </dgm:t>
    </dgm:pt>
    <dgm:pt modelId="{25A52390-A822-4CE6-B13E-7449C5AB013F}" type="parTrans" cxnId="{402CF8A4-C6E0-4A2E-9C60-DE70FED41AFA}">
      <dgm:prSet/>
      <dgm:spPr/>
      <dgm:t>
        <a:bodyPr/>
        <a:lstStyle/>
        <a:p>
          <a:endParaRPr lang="ru-RU"/>
        </a:p>
      </dgm:t>
    </dgm:pt>
    <dgm:pt modelId="{291340D8-2C7B-4021-B8E5-F9E816A9E258}" type="sibTrans" cxnId="{402CF8A4-C6E0-4A2E-9C60-DE70FED41AFA}">
      <dgm:prSet/>
      <dgm:spPr/>
      <dgm:t>
        <a:bodyPr/>
        <a:lstStyle/>
        <a:p>
          <a:endParaRPr lang="ru-RU"/>
        </a:p>
      </dgm:t>
    </dgm:pt>
    <dgm:pt modelId="{1FFBFFE6-BCDD-4A09-AE85-BE79D24901AA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2"/>
              </a:solidFill>
            </a:rPr>
            <a:t>Расходная часть бюджета – обеспечиваются соц. гарантии (культура, образование, соц. гарантии)</a:t>
          </a:r>
        </a:p>
      </dgm:t>
    </dgm:pt>
    <dgm:pt modelId="{DA5A6EED-34D9-4356-9C86-DED2D7D18015}" type="parTrans" cxnId="{37926CC3-4EEC-4114-9411-BAE0580AE052}">
      <dgm:prSet/>
      <dgm:spPr/>
      <dgm:t>
        <a:bodyPr/>
        <a:lstStyle/>
        <a:p>
          <a:endParaRPr lang="ru-RU"/>
        </a:p>
      </dgm:t>
    </dgm:pt>
    <dgm:pt modelId="{0637DEF2-219D-4115-BC78-E6F113656A66}" type="sibTrans" cxnId="{37926CC3-4EEC-4114-9411-BAE0580AE052}">
      <dgm:prSet/>
      <dgm:spPr/>
      <dgm:t>
        <a:bodyPr/>
        <a:lstStyle/>
        <a:p>
          <a:endParaRPr lang="ru-RU"/>
        </a:p>
      </dgm:t>
    </dgm:pt>
    <dgm:pt modelId="{C653109F-F561-44B5-A066-C6C92C54DE57}">
      <dgm:prSet phldrT="[Текст]" custT="1"/>
      <dgm:spPr/>
      <dgm:t>
        <a:bodyPr/>
        <a:lstStyle/>
        <a:p>
          <a:r>
            <a:rPr lang="ru-RU" sz="1300" b="1" dirty="0"/>
            <a:t>Гражданин</a:t>
          </a:r>
        </a:p>
      </dgm:t>
    </dgm:pt>
    <dgm:pt modelId="{1E0D0BBE-0363-41C4-A77D-4D896E2769C5}" type="parTrans" cxnId="{3F8BE07A-A38E-433A-91A0-05EAC0BA6775}">
      <dgm:prSet/>
      <dgm:spPr/>
      <dgm:t>
        <a:bodyPr/>
        <a:lstStyle/>
        <a:p>
          <a:endParaRPr lang="ru-RU"/>
        </a:p>
      </dgm:t>
    </dgm:pt>
    <dgm:pt modelId="{F520EC42-2508-401F-8870-EFF9E0514E5D}" type="sibTrans" cxnId="{3F8BE07A-A38E-433A-91A0-05EAC0BA6775}">
      <dgm:prSet/>
      <dgm:spPr/>
      <dgm:t>
        <a:bodyPr/>
        <a:lstStyle/>
        <a:p>
          <a:endParaRPr lang="ru-RU"/>
        </a:p>
      </dgm:t>
    </dgm:pt>
    <dgm:pt modelId="{B588F279-79AA-41A6-A894-18E199B0E068}">
      <dgm:prSet phldrT="[Текст]" custT="1"/>
      <dgm:spPr/>
      <dgm:t>
        <a:bodyPr/>
        <a:lstStyle/>
        <a:p>
          <a:r>
            <a:rPr lang="ru-RU" sz="1200" b="1" dirty="0"/>
            <a:t>Помогает формировать доходную часть бюджета (НДФЛ)</a:t>
          </a:r>
        </a:p>
      </dgm:t>
    </dgm:pt>
    <dgm:pt modelId="{C8A1A241-A969-4584-8ECD-BD024A4C927C}" type="parTrans" cxnId="{FE74A33F-6B8B-4F02-80E3-1324920F25BF}">
      <dgm:prSet/>
      <dgm:spPr/>
      <dgm:t>
        <a:bodyPr/>
        <a:lstStyle/>
        <a:p>
          <a:endParaRPr lang="ru-RU"/>
        </a:p>
      </dgm:t>
    </dgm:pt>
    <dgm:pt modelId="{A069F2F9-E53E-44A1-9638-2ABF0F862C38}" type="sibTrans" cxnId="{FE74A33F-6B8B-4F02-80E3-1324920F25BF}">
      <dgm:prSet/>
      <dgm:spPr/>
      <dgm:t>
        <a:bodyPr/>
        <a:lstStyle/>
        <a:p>
          <a:endParaRPr lang="ru-RU"/>
        </a:p>
      </dgm:t>
    </dgm:pt>
    <dgm:pt modelId="{2B3E201B-D017-4EAB-9FF7-F0B96A326403}" type="pres">
      <dgm:prSet presAssocID="{99CFCB53-4751-4A4D-8D2B-6C58977977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89A55-F1D3-4AEF-A272-FC4DB5610CC0}" type="pres">
      <dgm:prSet presAssocID="{585E7CCD-3794-433C-8311-8EB90BF8D01B}" presName="node" presStyleLbl="node1" presStyleIdx="0" presStyleCnt="4" custRadScaleRad="100043" custRadScaleInc="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9CB2E-9328-446A-957F-D10DC6E05E66}" type="pres">
      <dgm:prSet presAssocID="{291340D8-2C7B-4021-B8E5-F9E816A9E25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41D9661-1680-4A6C-BE71-962B5FE376D0}" type="pres">
      <dgm:prSet presAssocID="{291340D8-2C7B-4021-B8E5-F9E816A9E25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E3BD310-78A9-4950-9D42-E16A234623D2}" type="pres">
      <dgm:prSet presAssocID="{1FFBFFE6-BCDD-4A09-AE85-BE79D24901AA}" presName="node" presStyleLbl="node1" presStyleIdx="1" presStyleCnt="4" custScaleX="145993" custScaleY="11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4DA69-0DD2-4391-A8D3-CEBE8CB04949}" type="pres">
      <dgm:prSet presAssocID="{0637DEF2-219D-4115-BC78-E6F113656A6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A4271A6-36BF-4466-A2C3-43F1A5306075}" type="pres">
      <dgm:prSet presAssocID="{0637DEF2-219D-4115-BC78-E6F113656A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8F2E825-0946-4A22-AB27-3D8650C6D76D}" type="pres">
      <dgm:prSet presAssocID="{C653109F-F561-44B5-A066-C6C92C54DE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9D36-4667-427D-87F5-FF60A68F41A9}" type="pres">
      <dgm:prSet presAssocID="{F520EC42-2508-401F-8870-EFF9E0514E5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F186D61-8A27-40EF-8007-7864E8B98648}" type="pres">
      <dgm:prSet presAssocID="{F520EC42-2508-401F-8870-EFF9E0514E5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3FC157A-EB45-45A0-9D80-86C03981E2F2}" type="pres">
      <dgm:prSet presAssocID="{B588F279-79AA-41A6-A894-18E199B0E068}" presName="node" presStyleLbl="node1" presStyleIdx="3" presStyleCnt="4" custScaleX="125249" custScaleY="117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7058A-12E4-4834-B519-AFCF3587A790}" type="pres">
      <dgm:prSet presAssocID="{A069F2F9-E53E-44A1-9638-2ABF0F862C38}" presName="sibTrans" presStyleLbl="sibTrans2D1" presStyleIdx="3" presStyleCnt="4" custLinFactNeighborX="3098" custLinFactNeighborY="11689"/>
      <dgm:spPr/>
      <dgm:t>
        <a:bodyPr/>
        <a:lstStyle/>
        <a:p>
          <a:endParaRPr lang="ru-RU"/>
        </a:p>
      </dgm:t>
    </dgm:pt>
    <dgm:pt modelId="{0FE87290-7A4F-4577-9C7D-99A0F343FC56}" type="pres">
      <dgm:prSet presAssocID="{A069F2F9-E53E-44A1-9638-2ABF0F862C3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26730DF-B536-4336-8299-55FE1EE9E13D}" type="presOf" srcId="{C653109F-F561-44B5-A066-C6C92C54DE57}" destId="{38F2E825-0946-4A22-AB27-3D8650C6D76D}" srcOrd="0" destOrd="0" presId="urn:microsoft.com/office/officeart/2005/8/layout/cycle2"/>
    <dgm:cxn modelId="{FE74A33F-6B8B-4F02-80E3-1324920F25BF}" srcId="{99CFCB53-4751-4A4D-8D2B-6C5897797731}" destId="{B588F279-79AA-41A6-A894-18E199B0E068}" srcOrd="3" destOrd="0" parTransId="{C8A1A241-A969-4584-8ECD-BD024A4C927C}" sibTransId="{A069F2F9-E53E-44A1-9638-2ABF0F862C38}"/>
    <dgm:cxn modelId="{402CF8A4-C6E0-4A2E-9C60-DE70FED41AFA}" srcId="{99CFCB53-4751-4A4D-8D2B-6C5897797731}" destId="{585E7CCD-3794-433C-8311-8EB90BF8D01B}" srcOrd="0" destOrd="0" parTransId="{25A52390-A822-4CE6-B13E-7449C5AB013F}" sibTransId="{291340D8-2C7B-4021-B8E5-F9E816A9E258}"/>
    <dgm:cxn modelId="{B2F94925-1F48-48A3-9913-9485BB542F49}" type="presOf" srcId="{A069F2F9-E53E-44A1-9638-2ABF0F862C38}" destId="{0FE87290-7A4F-4577-9C7D-99A0F343FC56}" srcOrd="1" destOrd="0" presId="urn:microsoft.com/office/officeart/2005/8/layout/cycle2"/>
    <dgm:cxn modelId="{1F18A4F4-B78F-4765-92DD-269E93522D20}" type="presOf" srcId="{F520EC42-2508-401F-8870-EFF9E0514E5D}" destId="{BAE79D36-4667-427D-87F5-FF60A68F41A9}" srcOrd="0" destOrd="0" presId="urn:microsoft.com/office/officeart/2005/8/layout/cycle2"/>
    <dgm:cxn modelId="{66BE2E80-390E-461C-B89B-E72BF9065F42}" type="presOf" srcId="{A069F2F9-E53E-44A1-9638-2ABF0F862C38}" destId="{C437058A-12E4-4834-B519-AFCF3587A790}" srcOrd="0" destOrd="0" presId="urn:microsoft.com/office/officeart/2005/8/layout/cycle2"/>
    <dgm:cxn modelId="{3F8E0CF3-90A2-4DC4-84B0-63980CF58A81}" type="presOf" srcId="{F520EC42-2508-401F-8870-EFF9E0514E5D}" destId="{0F186D61-8A27-40EF-8007-7864E8B98648}" srcOrd="1" destOrd="0" presId="urn:microsoft.com/office/officeart/2005/8/layout/cycle2"/>
    <dgm:cxn modelId="{CE97CDE8-67C7-4AF4-8D2D-41EAA0599106}" type="presOf" srcId="{0637DEF2-219D-4115-BC78-E6F113656A66}" destId="{5C54DA69-0DD2-4391-A8D3-CEBE8CB04949}" srcOrd="0" destOrd="0" presId="urn:microsoft.com/office/officeart/2005/8/layout/cycle2"/>
    <dgm:cxn modelId="{9F9AB436-21F2-41DE-B5BB-16C509E59570}" type="presOf" srcId="{585E7CCD-3794-433C-8311-8EB90BF8D01B}" destId="{2CA89A55-F1D3-4AEF-A272-FC4DB5610CC0}" srcOrd="0" destOrd="0" presId="urn:microsoft.com/office/officeart/2005/8/layout/cycle2"/>
    <dgm:cxn modelId="{3F8BE07A-A38E-433A-91A0-05EAC0BA6775}" srcId="{99CFCB53-4751-4A4D-8D2B-6C5897797731}" destId="{C653109F-F561-44B5-A066-C6C92C54DE57}" srcOrd="2" destOrd="0" parTransId="{1E0D0BBE-0363-41C4-A77D-4D896E2769C5}" sibTransId="{F520EC42-2508-401F-8870-EFF9E0514E5D}"/>
    <dgm:cxn modelId="{2B8AE494-7914-4F67-8A7B-4FFAFEE9EDDD}" type="presOf" srcId="{0637DEF2-219D-4115-BC78-E6F113656A66}" destId="{8A4271A6-36BF-4466-A2C3-43F1A5306075}" srcOrd="1" destOrd="0" presId="urn:microsoft.com/office/officeart/2005/8/layout/cycle2"/>
    <dgm:cxn modelId="{373782FE-584B-466F-89BF-5342D626BECA}" type="presOf" srcId="{291340D8-2C7B-4021-B8E5-F9E816A9E258}" destId="{2A59CB2E-9328-446A-957F-D10DC6E05E66}" srcOrd="0" destOrd="0" presId="urn:microsoft.com/office/officeart/2005/8/layout/cycle2"/>
    <dgm:cxn modelId="{EE061C4F-58AF-4513-8D9D-88646B2E3C4B}" type="presOf" srcId="{1FFBFFE6-BCDD-4A09-AE85-BE79D24901AA}" destId="{0E3BD310-78A9-4950-9D42-E16A234623D2}" srcOrd="0" destOrd="0" presId="urn:microsoft.com/office/officeart/2005/8/layout/cycle2"/>
    <dgm:cxn modelId="{8C529B13-E027-471F-8D26-17B126BF59C0}" type="presOf" srcId="{291340D8-2C7B-4021-B8E5-F9E816A9E258}" destId="{541D9661-1680-4A6C-BE71-962B5FE376D0}" srcOrd="1" destOrd="0" presId="urn:microsoft.com/office/officeart/2005/8/layout/cycle2"/>
    <dgm:cxn modelId="{37926CC3-4EEC-4114-9411-BAE0580AE052}" srcId="{99CFCB53-4751-4A4D-8D2B-6C5897797731}" destId="{1FFBFFE6-BCDD-4A09-AE85-BE79D24901AA}" srcOrd="1" destOrd="0" parTransId="{DA5A6EED-34D9-4356-9C86-DED2D7D18015}" sibTransId="{0637DEF2-219D-4115-BC78-E6F113656A66}"/>
    <dgm:cxn modelId="{8D2C473A-FAC9-485D-B89E-D08017A7DF30}" type="presOf" srcId="{99CFCB53-4751-4A4D-8D2B-6C5897797731}" destId="{2B3E201B-D017-4EAB-9FF7-F0B96A326403}" srcOrd="0" destOrd="0" presId="urn:microsoft.com/office/officeart/2005/8/layout/cycle2"/>
    <dgm:cxn modelId="{5EF4A034-7B55-4394-8471-4462CFA87D0A}" type="presOf" srcId="{B588F279-79AA-41A6-A894-18E199B0E068}" destId="{03FC157A-EB45-45A0-9D80-86C03981E2F2}" srcOrd="0" destOrd="0" presId="urn:microsoft.com/office/officeart/2005/8/layout/cycle2"/>
    <dgm:cxn modelId="{901C26EA-DFC6-4A8D-84C6-F062E6552FCB}" type="presParOf" srcId="{2B3E201B-D017-4EAB-9FF7-F0B96A326403}" destId="{2CA89A55-F1D3-4AEF-A272-FC4DB5610CC0}" srcOrd="0" destOrd="0" presId="urn:microsoft.com/office/officeart/2005/8/layout/cycle2"/>
    <dgm:cxn modelId="{ECF5AF76-DFA3-42FE-9013-B1C28C44D563}" type="presParOf" srcId="{2B3E201B-D017-4EAB-9FF7-F0B96A326403}" destId="{2A59CB2E-9328-446A-957F-D10DC6E05E66}" srcOrd="1" destOrd="0" presId="urn:microsoft.com/office/officeart/2005/8/layout/cycle2"/>
    <dgm:cxn modelId="{3EB6B552-1127-4E24-9493-8CD502C83016}" type="presParOf" srcId="{2A59CB2E-9328-446A-957F-D10DC6E05E66}" destId="{541D9661-1680-4A6C-BE71-962B5FE376D0}" srcOrd="0" destOrd="0" presId="urn:microsoft.com/office/officeart/2005/8/layout/cycle2"/>
    <dgm:cxn modelId="{79CF00FB-514A-410B-8DB7-EA3A356DD72E}" type="presParOf" srcId="{2B3E201B-D017-4EAB-9FF7-F0B96A326403}" destId="{0E3BD310-78A9-4950-9D42-E16A234623D2}" srcOrd="2" destOrd="0" presId="urn:microsoft.com/office/officeart/2005/8/layout/cycle2"/>
    <dgm:cxn modelId="{46268B1F-156B-4C15-8723-D434DF93F282}" type="presParOf" srcId="{2B3E201B-D017-4EAB-9FF7-F0B96A326403}" destId="{5C54DA69-0DD2-4391-A8D3-CEBE8CB04949}" srcOrd="3" destOrd="0" presId="urn:microsoft.com/office/officeart/2005/8/layout/cycle2"/>
    <dgm:cxn modelId="{A4C7B7DD-EFED-46B2-A668-A48D6DC398A9}" type="presParOf" srcId="{5C54DA69-0DD2-4391-A8D3-CEBE8CB04949}" destId="{8A4271A6-36BF-4466-A2C3-43F1A5306075}" srcOrd="0" destOrd="0" presId="urn:microsoft.com/office/officeart/2005/8/layout/cycle2"/>
    <dgm:cxn modelId="{078D9ACF-8193-41C5-9A9C-D69494B45E6E}" type="presParOf" srcId="{2B3E201B-D017-4EAB-9FF7-F0B96A326403}" destId="{38F2E825-0946-4A22-AB27-3D8650C6D76D}" srcOrd="4" destOrd="0" presId="urn:microsoft.com/office/officeart/2005/8/layout/cycle2"/>
    <dgm:cxn modelId="{1D395D97-52DC-4ADE-A29C-87AB606117C3}" type="presParOf" srcId="{2B3E201B-D017-4EAB-9FF7-F0B96A326403}" destId="{BAE79D36-4667-427D-87F5-FF60A68F41A9}" srcOrd="5" destOrd="0" presId="urn:microsoft.com/office/officeart/2005/8/layout/cycle2"/>
    <dgm:cxn modelId="{C915BB8B-0A5A-4739-9836-A056BDA6319C}" type="presParOf" srcId="{BAE79D36-4667-427D-87F5-FF60A68F41A9}" destId="{0F186D61-8A27-40EF-8007-7864E8B98648}" srcOrd="0" destOrd="0" presId="urn:microsoft.com/office/officeart/2005/8/layout/cycle2"/>
    <dgm:cxn modelId="{6AF60826-4F10-4C17-BA02-FEA5F40977E5}" type="presParOf" srcId="{2B3E201B-D017-4EAB-9FF7-F0B96A326403}" destId="{03FC157A-EB45-45A0-9D80-86C03981E2F2}" srcOrd="6" destOrd="0" presId="urn:microsoft.com/office/officeart/2005/8/layout/cycle2"/>
    <dgm:cxn modelId="{BCA2770A-1825-4F79-A63A-25A86F876518}" type="presParOf" srcId="{2B3E201B-D017-4EAB-9FF7-F0B96A326403}" destId="{C437058A-12E4-4834-B519-AFCF3587A790}" srcOrd="7" destOrd="0" presId="urn:microsoft.com/office/officeart/2005/8/layout/cycle2"/>
    <dgm:cxn modelId="{3EEAE751-A2E0-4BBA-9599-8D0B58A9AF79}" type="presParOf" srcId="{C437058A-12E4-4834-B519-AFCF3587A790}" destId="{0FE87290-7A4F-4577-9C7D-99A0F343FC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r>
            <a:rPr lang="ru-R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/>
      <dgm:t>
        <a:bodyPr/>
        <a:lstStyle/>
        <a:p>
          <a:r>
            <a:rPr lang="ru-RU" sz="2000" dirty="0"/>
            <a:t>Рассмотрение проекта бюджета</a:t>
          </a: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r>
            <a:rPr lang="ru-RU" sz="2000" dirty="0"/>
            <a:t>Утверждение проекта бюджета</a:t>
          </a: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45133" custScaleY="220419" custLinFactNeighborX="-100000" custLinFactNeighborY="2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161531" custLinFactNeighborY="-87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45330" custScaleY="221961" custLinFactNeighborX="-100000" custLinFactNeighborY="28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267462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46007" custScaleY="231532" custLinFactY="2555" custLinFactNeighborX="-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Y="10502" custLinFactNeighborX="-274" custLinFactNeighborY="100000">
        <dgm:presLayoutVars>
          <dgm:bulletEnabled val="1"/>
        </dgm:presLayoutVars>
      </dgm:prSet>
      <dgm:spPr/>
    </dgm:pt>
  </dgm:ptLst>
  <dgm:cxnLst>
    <dgm:cxn modelId="{444CFE68-1A48-4792-8E2B-7A42EA60479C}" type="presOf" srcId="{F72C9C6D-6A51-4247-87A4-1575277B074F}" destId="{4EDB460E-EA2F-4B80-AEEC-65936D828CCA}" srcOrd="0" destOrd="0" presId="urn:microsoft.com/office/officeart/2005/8/layout/list1"/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1E4641B-3989-4889-BD85-A9C7C9C4D734}" type="presOf" srcId="{47DE6AAF-E77F-41E5-887E-2B7590088927}" destId="{537D21AA-C489-45EE-A8B2-F1889B87C301}" srcOrd="0" destOrd="0" presId="urn:microsoft.com/office/officeart/2005/8/layout/list1"/>
    <dgm:cxn modelId="{02D88DB3-3D2B-4849-A049-1982ACA5BC96}" type="presOf" srcId="{D4C136E3-2B52-41D4-B355-0A631098C734}" destId="{3F006C1C-44CC-40A3-93A0-4C77B17DE774}" srcOrd="0" destOrd="0" presId="urn:microsoft.com/office/officeart/2005/8/layout/list1"/>
    <dgm:cxn modelId="{4D972A47-9849-4BB5-9603-99024DCC8B1C}" type="presOf" srcId="{9627A623-F456-49E6-9CEE-DAA3672B5407}" destId="{E7FC8D2D-AAE0-49BA-AE07-D93E3B7B6599}" srcOrd="0" destOrd="0" presId="urn:microsoft.com/office/officeart/2005/8/layout/list1"/>
    <dgm:cxn modelId="{705DABC7-F08B-4F72-BD6B-5B5903D5A355}" type="presOf" srcId="{218221A9-4C38-4F17-9344-04F7516440AE}" destId="{26F08A94-15C6-481E-9154-B20A5FEF7382}" srcOrd="1" destOrd="0" presId="urn:microsoft.com/office/officeart/2005/8/layout/list1"/>
    <dgm:cxn modelId="{5B19EE89-CFEB-4875-ACB9-3E09477AFD56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21E0320D-9341-41DF-AD96-B42E34019993}" type="presOf" srcId="{9627A623-F456-49E6-9CEE-DAA3672B5407}" destId="{F8FFED77-E205-4786-9C92-75818F45B3C3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8B3EDFB7-A0DD-4109-B018-B2FA21705A3E}" type="presOf" srcId="{47DE6AAF-E77F-41E5-887E-2B7590088927}" destId="{B6324098-4C94-444C-ACA4-D91C5374D090}" srcOrd="1" destOrd="0" presId="urn:microsoft.com/office/officeart/2005/8/layout/list1"/>
    <dgm:cxn modelId="{7BA0F584-18BE-4945-A101-9E0BE1351A50}" type="presParOf" srcId="{4EDB460E-EA2F-4B80-AEEC-65936D828CCA}" destId="{A43CDFDD-DB88-40D3-B31F-08B0A5D02257}" srcOrd="0" destOrd="0" presId="urn:microsoft.com/office/officeart/2005/8/layout/list1"/>
    <dgm:cxn modelId="{2FCFD75F-3E3C-4E16-82E1-2AB197CF7F9C}" type="presParOf" srcId="{A43CDFDD-DB88-40D3-B31F-08B0A5D02257}" destId="{E7FC8D2D-AAE0-49BA-AE07-D93E3B7B6599}" srcOrd="0" destOrd="0" presId="urn:microsoft.com/office/officeart/2005/8/layout/list1"/>
    <dgm:cxn modelId="{8C3E2922-1815-47B1-B6B1-5F6363B785E3}" type="presParOf" srcId="{A43CDFDD-DB88-40D3-B31F-08B0A5D02257}" destId="{F8FFED77-E205-4786-9C92-75818F45B3C3}" srcOrd="1" destOrd="0" presId="urn:microsoft.com/office/officeart/2005/8/layout/list1"/>
    <dgm:cxn modelId="{30EE1DBE-6359-43A3-B6DE-BC8FC4F897C9}" type="presParOf" srcId="{4EDB460E-EA2F-4B80-AEEC-65936D828CCA}" destId="{75FCF280-A800-4A52-9348-48B5CE864AA0}" srcOrd="1" destOrd="0" presId="urn:microsoft.com/office/officeart/2005/8/layout/list1"/>
    <dgm:cxn modelId="{604FB367-235A-429F-8951-7497FFB25F8C}" type="presParOf" srcId="{4EDB460E-EA2F-4B80-AEEC-65936D828CCA}" destId="{3F006C1C-44CC-40A3-93A0-4C77B17DE774}" srcOrd="2" destOrd="0" presId="urn:microsoft.com/office/officeart/2005/8/layout/list1"/>
    <dgm:cxn modelId="{3B649ED5-4A0A-4F4D-ADDD-25A54803120D}" type="presParOf" srcId="{4EDB460E-EA2F-4B80-AEEC-65936D828CCA}" destId="{DB434631-6144-4228-8D06-27AB84B1D686}" srcOrd="3" destOrd="0" presId="urn:microsoft.com/office/officeart/2005/8/layout/list1"/>
    <dgm:cxn modelId="{843AF1F3-0FAE-4024-A91F-B37D805D05D8}" type="presParOf" srcId="{4EDB460E-EA2F-4B80-AEEC-65936D828CCA}" destId="{A0BDE4B3-C4CF-48C6-9A36-500B2C3489D7}" srcOrd="4" destOrd="0" presId="urn:microsoft.com/office/officeart/2005/8/layout/list1"/>
    <dgm:cxn modelId="{620001A5-5BE7-4069-BC75-8F789E7901C5}" type="presParOf" srcId="{A0BDE4B3-C4CF-48C6-9A36-500B2C3489D7}" destId="{A8C73946-C8F9-4786-96E6-D3060C361670}" srcOrd="0" destOrd="0" presId="urn:microsoft.com/office/officeart/2005/8/layout/list1"/>
    <dgm:cxn modelId="{BF7C8EF0-E029-4C79-9CCC-9EEB06A73414}" type="presParOf" srcId="{A0BDE4B3-C4CF-48C6-9A36-500B2C3489D7}" destId="{26F08A94-15C6-481E-9154-B20A5FEF7382}" srcOrd="1" destOrd="0" presId="urn:microsoft.com/office/officeart/2005/8/layout/list1"/>
    <dgm:cxn modelId="{29E330F4-B788-4AC5-9A84-8F9E93CF83E2}" type="presParOf" srcId="{4EDB460E-EA2F-4B80-AEEC-65936D828CCA}" destId="{01F7E01B-2FE7-4714-993D-04B86A559172}" srcOrd="5" destOrd="0" presId="urn:microsoft.com/office/officeart/2005/8/layout/list1"/>
    <dgm:cxn modelId="{7C522E81-36DD-4C5D-968C-9F29200D7F91}" type="presParOf" srcId="{4EDB460E-EA2F-4B80-AEEC-65936D828CCA}" destId="{82E27E00-3670-49D0-864C-CE6F328784BA}" srcOrd="6" destOrd="0" presId="urn:microsoft.com/office/officeart/2005/8/layout/list1"/>
    <dgm:cxn modelId="{309A4C41-B421-4766-805E-88081CFF5208}" type="presParOf" srcId="{4EDB460E-EA2F-4B80-AEEC-65936D828CCA}" destId="{4FBEA8CE-36EC-4653-AD90-08F2B7C28F2F}" srcOrd="7" destOrd="0" presId="urn:microsoft.com/office/officeart/2005/8/layout/list1"/>
    <dgm:cxn modelId="{060E3BED-C863-4EC2-893A-239975923C35}" type="presParOf" srcId="{4EDB460E-EA2F-4B80-AEEC-65936D828CCA}" destId="{AB243640-CBD1-43F3-9550-87CD853188CF}" srcOrd="8" destOrd="0" presId="urn:microsoft.com/office/officeart/2005/8/layout/list1"/>
    <dgm:cxn modelId="{1A1633A2-A779-48AE-B792-603D00687C54}" type="presParOf" srcId="{AB243640-CBD1-43F3-9550-87CD853188CF}" destId="{537D21AA-C489-45EE-A8B2-F1889B87C301}" srcOrd="0" destOrd="0" presId="urn:microsoft.com/office/officeart/2005/8/layout/list1"/>
    <dgm:cxn modelId="{4A5B3502-E1AA-42F9-B2E5-B65F70E6FA61}" type="presParOf" srcId="{AB243640-CBD1-43F3-9550-87CD853188CF}" destId="{B6324098-4C94-444C-ACA4-D91C5374D090}" srcOrd="1" destOrd="0" presId="urn:microsoft.com/office/officeart/2005/8/layout/list1"/>
    <dgm:cxn modelId="{1D953A44-649A-47D5-A4E8-199A3425088F}" type="presParOf" srcId="{4EDB460E-EA2F-4B80-AEEC-65936D828CCA}" destId="{A0859D56-97BB-4716-9C87-9D28D85A49EB}" srcOrd="9" destOrd="0" presId="urn:microsoft.com/office/officeart/2005/8/layout/list1"/>
    <dgm:cxn modelId="{F5F58E82-B8EC-40B0-88B2-74A61533A759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89A55-F1D3-4AEF-A272-FC4DB5610CC0}">
      <dsp:nvSpPr>
        <dsp:cNvPr id="0" name=""/>
        <dsp:cNvSpPr/>
      </dsp:nvSpPr>
      <dsp:spPr>
        <a:xfrm>
          <a:off x="1615997" y="0"/>
          <a:ext cx="1424830" cy="14248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/>
              </a:solidFill>
            </a:rPr>
            <a:t>Бюджет</a:t>
          </a:r>
        </a:p>
      </dsp:txBody>
      <dsp:txXfrm>
        <a:off x="1824659" y="208662"/>
        <a:ext cx="1007506" cy="1007506"/>
      </dsp:txXfrm>
    </dsp:sp>
    <dsp:sp modelId="{2A59CB2E-9328-446A-957F-D10DC6E05E66}">
      <dsp:nvSpPr>
        <dsp:cNvPr id="0" name=""/>
        <dsp:cNvSpPr/>
      </dsp:nvSpPr>
      <dsp:spPr>
        <a:xfrm rot="2730027">
          <a:off x="2865929" y="1156368"/>
          <a:ext cx="270048" cy="480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878044" y="1223652"/>
        <a:ext cx="189034" cy="288528"/>
      </dsp:txXfrm>
    </dsp:sp>
    <dsp:sp modelId="{0E3BD310-78A9-4950-9D42-E16A234623D2}">
      <dsp:nvSpPr>
        <dsp:cNvPr id="0" name=""/>
        <dsp:cNvSpPr/>
      </dsp:nvSpPr>
      <dsp:spPr>
        <a:xfrm>
          <a:off x="2774974" y="1419162"/>
          <a:ext cx="2080152" cy="1612181"/>
        </a:xfrm>
        <a:prstGeom prst="ellipse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accent2"/>
              </a:solidFill>
            </a:rPr>
            <a:t>Расходная часть бюджета – обеспечиваются соц. гарантии (культура, образование, соц. гарантии)</a:t>
          </a:r>
        </a:p>
      </dsp:txBody>
      <dsp:txXfrm>
        <a:off x="3079605" y="1655260"/>
        <a:ext cx="1470890" cy="1139985"/>
      </dsp:txXfrm>
    </dsp:sp>
    <dsp:sp modelId="{5C54DA69-0DD2-4391-A8D3-CEBE8CB04949}">
      <dsp:nvSpPr>
        <dsp:cNvPr id="0" name=""/>
        <dsp:cNvSpPr/>
      </dsp:nvSpPr>
      <dsp:spPr>
        <a:xfrm rot="8100000">
          <a:off x="2858262" y="2802266"/>
          <a:ext cx="278667" cy="480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929619" y="2868885"/>
        <a:ext cx="195067" cy="288528"/>
      </dsp:txXfrm>
    </dsp:sp>
    <dsp:sp modelId="{38F2E825-0946-4A22-AB27-3D8650C6D76D}">
      <dsp:nvSpPr>
        <dsp:cNvPr id="0" name=""/>
        <dsp:cNvSpPr/>
      </dsp:nvSpPr>
      <dsp:spPr>
        <a:xfrm>
          <a:off x="1589957" y="3025516"/>
          <a:ext cx="1424830" cy="1424830"/>
        </a:xfrm>
        <a:prstGeom prst="ellipse">
          <a:avLst/>
        </a:prstGeom>
        <a:gradFill rotWithShape="0">
          <a:gsLst>
            <a:gs pos="0">
              <a:schemeClr val="accent5">
                <a:hueOff val="2171351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1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1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Гражданин</a:t>
          </a:r>
        </a:p>
      </dsp:txBody>
      <dsp:txXfrm>
        <a:off x="1798619" y="3234178"/>
        <a:ext cx="1007506" cy="1007506"/>
      </dsp:txXfrm>
    </dsp:sp>
    <dsp:sp modelId="{BAE79D36-4667-427D-87F5-FF60A68F41A9}">
      <dsp:nvSpPr>
        <dsp:cNvPr id="0" name=""/>
        <dsp:cNvSpPr/>
      </dsp:nvSpPr>
      <dsp:spPr>
        <a:xfrm rot="13500000">
          <a:off x="1456877" y="2800959"/>
          <a:ext cx="297925" cy="480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171351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1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1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533165" y="2928735"/>
        <a:ext cx="208548" cy="288528"/>
      </dsp:txXfrm>
    </dsp:sp>
    <dsp:sp modelId="{03FC157A-EB45-45A0-9D80-86C03981E2F2}">
      <dsp:nvSpPr>
        <dsp:cNvPr id="0" name=""/>
        <dsp:cNvSpPr/>
      </dsp:nvSpPr>
      <dsp:spPr>
        <a:xfrm>
          <a:off x="-102598" y="1385714"/>
          <a:ext cx="1784585" cy="1679076"/>
        </a:xfrm>
        <a:prstGeom prst="ellipse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Помогает формировать доходную часть бюджета (НДФЛ)</a:t>
          </a:r>
        </a:p>
      </dsp:txBody>
      <dsp:txXfrm>
        <a:off x="158748" y="1631609"/>
        <a:ext cx="1261893" cy="1187286"/>
      </dsp:txXfrm>
    </dsp:sp>
    <dsp:sp modelId="{C437058A-12E4-4834-B519-AFCF3587A790}">
      <dsp:nvSpPr>
        <dsp:cNvPr id="0" name=""/>
        <dsp:cNvSpPr/>
      </dsp:nvSpPr>
      <dsp:spPr>
        <a:xfrm rot="18929155">
          <a:off x="1463058" y="1237163"/>
          <a:ext cx="307548" cy="480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476294" y="1365681"/>
        <a:ext cx="215284" cy="288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762360"/>
          <a:ext cx="7358114" cy="610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312420" rIns="5710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762360"/>
        <a:ext cx="7358114" cy="610587"/>
      </dsp:txXfrm>
    </dsp:sp>
    <dsp:sp modelId="{F8FFED77-E205-4786-9C92-75818F45B3C3}">
      <dsp:nvSpPr>
        <dsp:cNvPr id="0" name=""/>
        <dsp:cNvSpPr/>
      </dsp:nvSpPr>
      <dsp:spPr>
        <a:xfrm>
          <a:off x="0" y="90555"/>
          <a:ext cx="2324656" cy="976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>
        <a:off x="47645" y="138200"/>
        <a:ext cx="2229366" cy="880725"/>
      </dsp:txXfrm>
    </dsp:sp>
    <dsp:sp modelId="{82E27E00-3670-49D0-864C-CE6F328784BA}">
      <dsp:nvSpPr>
        <dsp:cNvPr id="0" name=""/>
        <dsp:cNvSpPr/>
      </dsp:nvSpPr>
      <dsp:spPr>
        <a:xfrm>
          <a:off x="0" y="2286440"/>
          <a:ext cx="7358114" cy="1011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1649238"/>
          <a:ext cx="2334803" cy="982843"/>
        </a:xfrm>
        <a:prstGeom prst="roundRect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Рассмотрение проекта бюджета</a:t>
          </a:r>
        </a:p>
      </dsp:txBody>
      <dsp:txXfrm>
        <a:off x="47978" y="1697216"/>
        <a:ext cx="2238847" cy="886887"/>
      </dsp:txXfrm>
    </dsp:sp>
    <dsp:sp modelId="{68FB6DFD-8703-4046-9703-C2FCDB4EF6BF}">
      <dsp:nvSpPr>
        <dsp:cNvPr id="0" name=""/>
        <dsp:cNvSpPr/>
      </dsp:nvSpPr>
      <dsp:spPr>
        <a:xfrm>
          <a:off x="0" y="4261065"/>
          <a:ext cx="7358114" cy="525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761122"/>
          <a:ext cx="2369673" cy="1025223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Утверждение проекта бюджета</a:t>
          </a:r>
        </a:p>
      </dsp:txBody>
      <dsp:txXfrm>
        <a:off x="50047" y="3811169"/>
        <a:ext cx="2269579" cy="92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04BD56-1EFF-471C-8F4C-8C824A5C4C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4BD56-1EFF-471C-8F4C-8C824A5C4C3C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63E4-FC2B-4E72-8777-A5ACDAA26C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2FFB-7069-4A99-99AF-B0B3073D856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CDAF-E14D-4C57-B9F6-AFED53D9B2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68B4-422D-4FA2-8ECA-B301A2297433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EF0F-47EC-4542-87B5-6576CCFBB6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634EC-4F32-4DA1-A2CC-7CCAB017E4A9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5AEC-FAC8-4637-A7E6-A4EBDF77C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17F7-4099-437E-B603-952AC3B0E8BF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B1CC-F1B5-4205-95BA-5C1020E5BC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AC88-9E7D-442A-BC38-AACC84D85385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6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4722-20F5-4291-81BC-7DA2A5D37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2C62-C5EA-4C7F-BB85-AF0292B490DB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8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31BFE-8C55-494A-B157-909E50AD2D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19A0-8EDA-40D1-B709-CBD3F51C1F56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4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D5250-B65D-49BD-B3BC-947172E99A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6B62-3F8D-4E65-9BC5-8994767BF7C5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0756-DB74-4F30-83F7-96EB3BF0C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A99-9026-449C-97AD-6F06F0B4276C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6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C094-A48F-4004-914E-87C4AF4C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9BF8-3996-477E-8337-4DCE5F3181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C993-97BD-4653-A0D2-69F6C4FE6BBE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6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3AC-24B6-4A48-BBC4-7643B14DC9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08AE-F11F-4825-8B60-9A5C52A7DFAB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867A-E377-4B0F-B1BB-89FAB002B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日期占位符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5C50-D4A2-4FDD-8D84-885F0921CD4B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1C58-8040-4BA7-979C-5E801CEBA3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AF0E-15BE-48E0-A5AE-C42704E287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7870-9813-4B3B-9BA5-A9054049263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0D5B-F61D-4935-BCD8-B296CDB22F8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D0DC-7FA2-4A3F-BC23-126B918C92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8A99-F97D-4D21-848B-A64D71B02CA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9A10-F726-4F75-818A-E97FA7A9D6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F406-9111-40C0-814C-BC5FF514554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836DEF-6233-435E-B7AE-462E7E5E32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Users\yangkang\Desktop\TO-卡瓦\首界面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4" name="日期占位符 3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9D930F71-87C3-45D5-944F-3A110ECC60DB}" type="datetimeFigureOut">
              <a:rPr lang="zh-CN" altLang="en-US"/>
              <a:pPr>
                <a:defRPr/>
              </a:pPr>
              <a:t>2018/11/27</a:t>
            </a:fld>
            <a:endParaRPr lang="zh-CN" altLang="en-US"/>
          </a:p>
        </p:txBody>
      </p:sp>
      <p:sp>
        <p:nvSpPr>
          <p:cNvPr id="2055" name="页脚占位符 4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300F5B-FC66-4CCE-B1CC-FA2DC679B9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5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042988" y="2147888"/>
            <a:ext cx="7772400" cy="1136650"/>
          </a:xfrm>
        </p:spPr>
        <p:txBody>
          <a:bodyPr/>
          <a:lstStyle/>
          <a:p>
            <a:pPr>
              <a:defRPr/>
            </a:pPr>
            <a:r>
              <a:rPr lang="ru-RU" dirty="0"/>
              <a:t>БЮДЖЕТ ДЛЯ ГРАЖДАН</a:t>
            </a:r>
          </a:p>
        </p:txBody>
      </p:sp>
      <p:sp>
        <p:nvSpPr>
          <p:cNvPr id="3075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371600" y="4652963"/>
            <a:ext cx="6400800" cy="1728787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к </a:t>
            </a:r>
            <a:r>
              <a:rPr lang="ru-RU" alt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проекту  бюджета </a:t>
            </a:r>
            <a:r>
              <a:rPr lang="ru-RU" altLang="ru-RU" dirty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ЗАТО Михайловский на </a:t>
            </a:r>
            <a:r>
              <a:rPr lang="ru-RU" alt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2019 </a:t>
            </a:r>
            <a:r>
              <a:rPr lang="ru-RU" altLang="ru-RU" dirty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год и плановый период </a:t>
            </a:r>
            <a:r>
              <a:rPr lang="ru-RU" alt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2020 </a:t>
            </a:r>
            <a:r>
              <a:rPr lang="ru-RU" altLang="ru-RU" dirty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alt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2021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altLang="ru-RU" dirty="0">
                <a:solidFill>
                  <a:schemeClr val="accent4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годов</a:t>
            </a:r>
          </a:p>
        </p:txBody>
      </p:sp>
      <p:pic>
        <p:nvPicPr>
          <p:cNvPr id="9220" name="Picture 5" descr="https://images.vector-images.com/64/mikhaylovskyi_zato_co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338" y="242888"/>
            <a:ext cx="1457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smtClean="0"/>
              <a:t>Социально-экономическое развитие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57158" y="5929330"/>
            <a:ext cx="8286808" cy="357190"/>
          </a:xfrm>
        </p:spPr>
        <p:txBody>
          <a:bodyPr/>
          <a:lstStyle/>
          <a:p>
            <a:pPr algn="ctr"/>
            <a:r>
              <a:rPr lang="ru-RU" sz="1200" b="1" dirty="0" smtClean="0"/>
              <a:t>Численность постоянного населения (среднегодовая) – 2595 человек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endParaRPr lang="ru-RU" sz="1800" b="1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14348" y="1571612"/>
          <a:ext cx="750099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4348" y="1142984"/>
            <a:ext cx="75009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Фонд начисленной заработной платы всех работников, тыс.руб.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Показатели прогноза социально-экономического развития ЗАТО Михайловский на 2019 – 2021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97013"/>
          <a:ext cx="8229600" cy="4857429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Показатели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2015 год отчет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2016 год отчет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2017 год оценка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2018 год прогноз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2019 год прогноз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2020 год прогноз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Денежные доходы населения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548 420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649 486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664 773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700 989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739 783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786 937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Оплата труда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253859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309740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315770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331870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349460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371820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Доходы от предпринимательской деятельности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1892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Пенсии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111005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115100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119934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128390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136864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145486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Пособия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6180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6340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6663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7465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Стипендии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Другие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177701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216818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221039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232309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244622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260274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Расходы и сбережения - 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449 704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532 578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545 114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574 810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606 622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645 288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Покупка товаров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115040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128638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140966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155840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161980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169320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Обязательные платежи и разнообразные взносы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80947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95864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98120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103466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109192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116152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253717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308076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306028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315504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335450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359816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Среднемесячные денежные доходы на душу населения,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17611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20857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21348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22511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23757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25271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темп роста среднемесячных денежных доходов на душу населения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Численность населения (среднегодовая),человек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650" y="90488"/>
            <a:ext cx="7356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Arial" charset="0"/>
              </a:rPr>
              <a:t>Бюджетный</a:t>
            </a:r>
            <a:r>
              <a:rPr lang="ru-RU" sz="2800" dirty="0">
                <a:solidFill>
                  <a:srgbClr val="284C6A"/>
                </a:solidFill>
                <a:latin typeface="+mn-lt"/>
                <a:cs typeface="Arial" charset="0"/>
              </a:rPr>
              <a:t> </a:t>
            </a:r>
            <a:r>
              <a:rPr lang="ru-RU" sz="2400" dirty="0">
                <a:solidFill>
                  <a:srgbClr val="284C6A"/>
                </a:solidFill>
                <a:latin typeface="+mn-lt"/>
                <a:cs typeface="Arial" charset="0"/>
              </a:rPr>
              <a:t>прогноз</a:t>
            </a:r>
          </a:p>
        </p:txBody>
      </p:sp>
      <p:graphicFrame>
        <p:nvGraphicFramePr>
          <p:cNvPr id="6" name="Диаграмма 7"/>
          <p:cNvGraphicFramePr>
            <a:graphicFrameLocks/>
          </p:cNvGraphicFramePr>
          <p:nvPr/>
        </p:nvGraphicFramePr>
        <p:xfrm>
          <a:off x="-179388" y="574675"/>
          <a:ext cx="7108826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4" name="Picture 2" descr="https://cdn.pixabay.com/photo/2013/07/13/12/34/coins-159889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76250"/>
            <a:ext cx="24558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214281" y="3714751"/>
          <a:ext cx="4714909" cy="27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429124" y="3714752"/>
          <a:ext cx="4643470" cy="296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/>
              <a:t>Динамика доходной части бюджета городского округа ЗАТО Михайловский </a:t>
            </a:r>
            <a:br>
              <a:rPr lang="ru-RU" altLang="ru-RU" sz="2400" dirty="0" smtClean="0"/>
            </a:br>
            <a:r>
              <a:rPr lang="ru-RU" altLang="ru-RU" sz="2400" dirty="0" smtClean="0"/>
              <a:t>в </a:t>
            </a:r>
            <a:r>
              <a:rPr lang="ru-RU" altLang="ru-RU" sz="2400" dirty="0" smtClean="0"/>
              <a:t>2017-2021 </a:t>
            </a:r>
            <a:r>
              <a:rPr lang="ru-RU" altLang="ru-RU" sz="2400" dirty="0" smtClean="0"/>
              <a:t>г. (млн. рублей)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0488" y="1309688"/>
          <a:ext cx="8396287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686601" imgH="3971970" progId="Excel.Sheet.8">
                  <p:embed/>
                </p:oleObj>
              </mc:Choice>
              <mc:Fallback>
                <p:oleObj name="Worksheet" r:id="rId3" imgW="6686601" imgH="3971970" progId="Excel.Shee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309688"/>
                        <a:ext cx="8396287" cy="498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5157788"/>
            <a:ext cx="152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0350"/>
            <a:ext cx="8510588" cy="93821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3333FF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Безвозмездные поступления </a:t>
            </a:r>
            <a:br>
              <a:rPr lang="ru-RU" altLang="ru-RU" sz="2400" dirty="0" smtClean="0">
                <a:solidFill>
                  <a:srgbClr val="000000"/>
                </a:solidFill>
              </a:rPr>
            </a:br>
            <a:r>
              <a:rPr lang="ru-RU" altLang="ru-RU" sz="2400" dirty="0" smtClean="0">
                <a:solidFill>
                  <a:srgbClr val="000000"/>
                </a:solidFill>
              </a:rPr>
              <a:t>в бюджет ЗАТО Михайловский 2017-2021 гг.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17488" y="1941513"/>
          <a:ext cx="5608637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3" imgW="5505579" imgH="4172040" progId="Excel.Sheet.8">
                  <p:embed/>
                </p:oleObj>
              </mc:Choice>
              <mc:Fallback>
                <p:oleObj name="Диаграмма" r:id="rId3" imgW="5505579" imgH="417204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941513"/>
                        <a:ext cx="5608637" cy="424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827088" y="1412875"/>
            <a:ext cx="4032250" cy="431800"/>
          </a:xfrm>
          <a:prstGeom prst="rect">
            <a:avLst/>
          </a:prstGeom>
          <a:solidFill>
            <a:srgbClr val="2DC8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Безвозмездные поступления, млн. руб.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219700" y="1412875"/>
            <a:ext cx="3636963" cy="863600"/>
          </a:xfrm>
          <a:prstGeom prst="rect">
            <a:avLst/>
          </a:prstGeom>
          <a:solidFill>
            <a:srgbClr val="2DC8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Структура безвозмездных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поступлений на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год, %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 rot="3904475">
            <a:off x="2103437" y="4589463"/>
            <a:ext cx="1076325" cy="165100"/>
          </a:xfrm>
          <a:prstGeom prst="rightArrow">
            <a:avLst>
              <a:gd name="adj1" fmla="val 50000"/>
              <a:gd name="adj2" fmla="val 7159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>
              <a:latin typeface="Tahoma" pitchFamily="34" charset="0"/>
            </a:endParaRPr>
          </a:p>
        </p:txBody>
      </p:sp>
      <p:sp>
        <p:nvSpPr>
          <p:cNvPr id="4104" name="AutoShape 12"/>
          <p:cNvSpPr>
            <a:spLocks noChangeArrowheads="1"/>
          </p:cNvSpPr>
          <p:nvPr/>
        </p:nvSpPr>
        <p:spPr bwMode="auto">
          <a:xfrm rot="4042564" flipV="1">
            <a:off x="1187450" y="3208338"/>
            <a:ext cx="1350963" cy="166687"/>
          </a:xfrm>
          <a:prstGeom prst="rightArrow">
            <a:avLst>
              <a:gd name="adj1" fmla="val 50000"/>
              <a:gd name="adj2" fmla="val 6247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>
              <a:latin typeface="Tahoma" pitchFamily="34" charset="0"/>
            </a:endParaRPr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 rot="20757583" flipV="1">
            <a:off x="3065463" y="5210175"/>
            <a:ext cx="482600" cy="136525"/>
          </a:xfrm>
          <a:prstGeom prst="rightArrow">
            <a:avLst>
              <a:gd name="adj1" fmla="val 50000"/>
              <a:gd name="adj2" fmla="val 63071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>
              <a:latin typeface="Tahoma" pitchFamily="34" charset="0"/>
            </a:endParaRPr>
          </a:p>
        </p:txBody>
      </p:sp>
      <p:sp>
        <p:nvSpPr>
          <p:cNvPr id="4106" name="AutoShape 12"/>
          <p:cNvSpPr>
            <a:spLocks noChangeArrowheads="1"/>
          </p:cNvSpPr>
          <p:nvPr/>
        </p:nvSpPr>
        <p:spPr bwMode="auto">
          <a:xfrm rot="1591304" flipV="1">
            <a:off x="3762375" y="5221288"/>
            <a:ext cx="484188" cy="128587"/>
          </a:xfrm>
          <a:prstGeom prst="rightArrow">
            <a:avLst>
              <a:gd name="adj1" fmla="val 50000"/>
              <a:gd name="adj2" fmla="val 6347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>
              <a:latin typeface="Tahoma" pitchFamily="34" charset="0"/>
            </a:endParaRPr>
          </a:p>
        </p:txBody>
      </p:sp>
      <p:pic>
        <p:nvPicPr>
          <p:cNvPr id="4107" name="Picture 2" descr="Обои Монеты Деньги Крупным планом вблиз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5084763"/>
            <a:ext cx="33083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5143504" y="2357430"/>
          <a:ext cx="385765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" y="-214338"/>
            <a:ext cx="9072563" cy="112395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Основные источники формирования налоговых и неналоговых доходов бюджета в 2017-2019 гг.                                                                                                    </a:t>
            </a:r>
            <a:endParaRPr lang="ru-RU" alt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287340" y="1285860"/>
          <a:ext cx="8856660" cy="4740977"/>
        </p:xfrm>
        <a:graphic>
          <a:graphicData uri="http://schemas.openxmlformats.org/drawingml/2006/table">
            <a:tbl>
              <a:tblPr/>
              <a:tblGrid>
                <a:gridCol w="287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0832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kumimoji="0" lang="en-US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Отклонение </a:t>
                      </a: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kumimoji="0" lang="ru-RU" alt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2018, </a:t>
                      </a:r>
                      <a:r>
                        <a:rPr kumimoji="0" lang="ru-RU" alt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66">
                <a:tc vMerge="1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4" marR="91434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13,3</a:t>
                      </a:r>
                      <a:endParaRPr lang="ru-RU" sz="1200" b="1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 из них: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11,7</a:t>
                      </a:r>
                      <a:endParaRPr lang="ru-RU" sz="1200" b="1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88,0</a:t>
                      </a:r>
                      <a:endParaRPr lang="ru-RU" sz="1200" b="1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9,2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69,2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13,5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2,2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из них: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1,6</a:t>
                      </a:r>
                      <a:endParaRPr lang="ru-RU" sz="1200" b="1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12,0</a:t>
                      </a:r>
                      <a:endParaRPr lang="ru-RU" sz="1200" b="1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8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6,8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возмещения ущерба</a:t>
                      </a: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582" name="TextBox 1"/>
          <p:cNvSpPr txBox="1">
            <a:spLocks noChangeArrowheads="1"/>
          </p:cNvSpPr>
          <p:nvPr/>
        </p:nvSpPr>
        <p:spPr bwMode="auto">
          <a:xfrm>
            <a:off x="8250238" y="782638"/>
            <a:ext cx="904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Млн. руб</a:t>
            </a:r>
            <a:r>
              <a:rPr lang="ru-RU" sz="1200"/>
              <a:t>.</a:t>
            </a:r>
          </a:p>
        </p:txBody>
      </p:sp>
      <p:pic>
        <p:nvPicPr>
          <p:cNvPr id="195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928670"/>
            <a:ext cx="1150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8509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Структура расходов бюджета </a:t>
            </a:r>
            <a:br>
              <a:rPr lang="ru-RU" sz="2400" dirty="0" smtClean="0"/>
            </a:br>
            <a:r>
              <a:rPr lang="ru-RU" sz="2400" dirty="0" smtClean="0"/>
              <a:t>на 2019 год(тыс. рублей)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47251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Структура расходов бюджета </a:t>
            </a:r>
            <a:br>
              <a:rPr lang="ru-RU" sz="2400" dirty="0" smtClean="0"/>
            </a:br>
            <a:r>
              <a:rPr lang="ru-RU" sz="2400" dirty="0" smtClean="0"/>
              <a:t>на 2020 год(тыс. рублей)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Структура расходов бюджета </a:t>
            </a:r>
            <a:br>
              <a:rPr lang="ru-RU" sz="2400" dirty="0" smtClean="0"/>
            </a:br>
            <a:r>
              <a:rPr lang="ru-RU" sz="2400" dirty="0" smtClean="0"/>
              <a:t>на 2021 год(тыс. рублей)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Распределение бюджетных ассигнований по разделам и подразделам на 2019 год и плановый период 2020 и 2021 годы, </a:t>
            </a:r>
            <a:r>
              <a:rPr lang="ru-RU" sz="2000" dirty="0" err="1" smtClean="0"/>
              <a:t>тыс.руб</a:t>
            </a:r>
            <a:endParaRPr lang="ru-RU" sz="2000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248087"/>
          <a:ext cx="8318530" cy="5609913"/>
        </p:xfrm>
        <a:graphic>
          <a:graphicData uri="http://schemas.openxmlformats.org/drawingml/2006/table">
            <a:tbl>
              <a:tblPr/>
              <a:tblGrid>
                <a:gridCol w="413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Раздел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Подраздел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Сумма на 2019 год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Сумма на 2020 год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Сумма на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1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22 856,6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22 311,8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22 275,9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1 567,6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1 629,0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1 683,0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10 085,8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10 483,8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10 804,9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3 092,2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3 246,0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3 366,7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8 012,0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6 854,0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6 322,3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82,6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3297,1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2262,5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2262,5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Мероприятия по предупреждению и ликвидации последствий чрезвычайных ситуаций и стихийных бедствий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3297,1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2262,5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2262,5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6612,8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2522,0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2531,9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48,7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48,7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6364,1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2273,3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2323,2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160,2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Жилищно - коммунальное хозяйство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4734,7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4694,1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3787,9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563,1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438,9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438,9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1992,2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2085,2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1714,4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2 179,4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2 170,0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1 634,6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Уважаемые жители ЗАТО Михайловский 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42910" y="1643049"/>
            <a:ext cx="8215370" cy="2643207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Бюджет городского округа ЗАТО Михайловский на 2019 год и на плановый период 2020 и 2021 годов – основной инструмент реализации социально-экономической политики на территории городского округа. «Бюджет для граждан»  знакомит население городского округа с основными положениями главного финансового документа - бюджета городского округа ЗАТО Михайловский на 2019 год и на плановый период 2020 и 2021 годов, который создан специально для того, чтобы каждый житель округа был осведомлен, как формируется и расходуется бюджет городского округа, сколько в бюджет поступает средств и на какие цели они направляются.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5085082"/>
        </p:xfrm>
        <a:graphic>
          <a:graphicData uri="http://schemas.openxmlformats.org/drawingml/2006/table">
            <a:tbl>
              <a:tblPr/>
              <a:tblGrid>
                <a:gridCol w="425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48 523,8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44 803,5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46 136,5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20 562,1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18 182,5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18 846,5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24 621,2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23 382,2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24 151,9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2 837,0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2 735,3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2 634,6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Культура, кинематография, сми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5 643,1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5 142,0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5 219,3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Культура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5 643,1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5 142,0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5 219,3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561,6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526,2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505,1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174,8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181,3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Охрана семьи и детства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386,8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344,9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317,1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378,0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369,0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278,2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Массовый спорт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378,0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369,0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278,2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"Средства массовой информации"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1510,3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1380,9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1260,7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1510,3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1380,9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1260,7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ИТОГО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94 200,6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84 094,6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84 340,6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- расходы 2020-2021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гг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без условно утверждаемых расходов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sz="2000" dirty="0" err="1" smtClean="0"/>
              <a:t>Перечень</a:t>
            </a:r>
            <a:r>
              <a:rPr lang="en-US" sz="2000" dirty="0" smtClean="0"/>
              <a:t> </a:t>
            </a:r>
            <a:r>
              <a:rPr lang="en-US" sz="2000" dirty="0" err="1" smtClean="0"/>
              <a:t>муниципальных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программ</a:t>
            </a:r>
            <a:r>
              <a:rPr lang="en-US" sz="2000" dirty="0" smtClean="0"/>
              <a:t> ЗАТО </a:t>
            </a:r>
            <a:r>
              <a:rPr lang="en-US" sz="2000" dirty="0" err="1" smtClean="0"/>
              <a:t>Михайловский</a:t>
            </a:r>
            <a:r>
              <a:rPr lang="en-US" sz="2000" dirty="0" smtClean="0"/>
              <a:t>  </a:t>
            </a:r>
            <a:r>
              <a:rPr lang="en-US" sz="2000" dirty="0" err="1" smtClean="0"/>
              <a:t>на</a:t>
            </a:r>
            <a:r>
              <a:rPr lang="en-US" sz="2000" dirty="0" smtClean="0"/>
              <a:t> 201</a:t>
            </a:r>
            <a:r>
              <a:rPr lang="ru-RU" sz="2000" dirty="0" smtClean="0"/>
              <a:t>9</a:t>
            </a:r>
            <a:r>
              <a:rPr lang="en-US" sz="2000" dirty="0" smtClean="0"/>
              <a:t> </a:t>
            </a:r>
            <a:r>
              <a:rPr lang="en-US" sz="2000" dirty="0" err="1" smtClean="0"/>
              <a:t>год</a:t>
            </a:r>
            <a:r>
              <a:rPr lang="en-US" sz="2000" dirty="0" smtClean="0"/>
              <a:t> и </a:t>
            </a:r>
            <a:r>
              <a:rPr lang="en-US" sz="2000" dirty="0" err="1" smtClean="0"/>
              <a:t>плановый</a:t>
            </a:r>
            <a:r>
              <a:rPr lang="en-US" sz="2000" dirty="0" smtClean="0"/>
              <a:t> </a:t>
            </a:r>
            <a:r>
              <a:rPr lang="en-US" sz="2000" dirty="0" err="1" smtClean="0"/>
              <a:t>период</a:t>
            </a:r>
            <a:r>
              <a:rPr lang="en-US" sz="2000" dirty="0" smtClean="0"/>
              <a:t> 20</a:t>
            </a:r>
            <a:r>
              <a:rPr lang="ru-RU" sz="2000" dirty="0" smtClean="0"/>
              <a:t>20</a:t>
            </a:r>
            <a:r>
              <a:rPr lang="en-US" sz="2000" dirty="0" smtClean="0"/>
              <a:t> и 202</a:t>
            </a:r>
            <a:r>
              <a:rPr lang="ru-RU" sz="2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/>
              <a:t>годов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064896" cy="5501055"/>
        </p:xfrm>
        <a:graphic>
          <a:graphicData uri="http://schemas.openxmlformats.org/drawingml/2006/table">
            <a:tbl>
              <a:tblPr/>
              <a:tblGrid>
                <a:gridCol w="374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957">
                <a:tc gridSpan="5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57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тыс. руб.</a:t>
                      </a: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2018 год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"Профилактика терроризма и экстремизма в ЗАТО Михайловский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2019-2021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годы"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5,9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5,9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5,9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6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"Молодежная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политика и оздоровление детей ЗАТО Михайловский на 2017-2019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годы«…на 2020-2022гг»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316,5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316,5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316,5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6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"Повышение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безопасности дорожного движения в ЗАТО Михайловский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2019-2021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годы"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0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"Ремонт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автомобильных дорог общего пользования, дворовых территорий многоквартирных домов, проездов к дворовым территориям многоквартирных домов на территории ЗАТО Михайловский  Саратовской области на 2017-2019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годы«…на 2020-2022гг»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11294,1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6214,1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местного самоуправления в ЗАТО Михайловский Саратовской области на 2018-2020г.г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.»…на 2021-2023гг»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дошкольного образования ЗАТО Михайловский Саратовской области на 2018-2020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годы«…на 2021-2023гг»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216,1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20 562,1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18 182,5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6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культуры в ЗАТО Михайловский Саратовской области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2019-2021годы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5553,6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5 553,6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физической культуры и спорта в ЗАТО Михайловский Саратовской области" на 2017-2019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годы»…на 2020-2022гг»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1 460,3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6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"Строительство, реконструкция, капитальный ремонт  жилого фонда, объектов социальной и инженерной инфраструктуры ЗАТО Михайловский Саратовской области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2019-2021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годы"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1 854,5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1449,4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1746,3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333375"/>
          <a:ext cx="7992886" cy="6289224"/>
        </p:xfrm>
        <a:graphic>
          <a:graphicData uri="http://schemas.openxmlformats.org/drawingml/2006/table">
            <a:tbl>
              <a:tblPr/>
              <a:tblGrid>
                <a:gridCol w="382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786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тыс. руб.</a:t>
                      </a:r>
                    </a:p>
                  </a:txBody>
                  <a:tcPr marL="3402" marR="3402" marT="3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Целевая статья 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2018 год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2019 год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2020 год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02" marR="3402" marT="34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2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"Благоустройство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территории  ЗАТО Михайловский Саратовской области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2019-2021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годы"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574,8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2 179,4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1 634,6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1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рисков и смягчение последствий чрезвычайных ситуаций природного и техногенного характера на территории ЗАТО Михайловский в 2017-2019 годах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»…в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2020-2022гг»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3 468,3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2 427,3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2 427,3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населения ЗАТО Михайловский Саратовской области питьевой водой на 2019-2021 годы". "Чистая вода".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3 142,6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490,3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дополнительного образования детей в ЗАТО Михайловский Саратовской области" на 2018 – 2020 годы«…на 2021-2023гг»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2 906,5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развитие печатного средства массовой информации городского округа ЗАТО Михайловский Саратовской области муниципального учреждения "Редакция газеты "Михайловские новости" ЗАТО Михайловский Саратовской области на 2018 - 2020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годы»…на 2021-2023гг»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1 800,7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098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развитие общего образования городского округа ЗАТО Михайловский Саратовской области муниципального общеобразовательного учреждения "Средняя общеобразовательная школа закрытого административно-территориального образования Михайловский Саратовской области" на  2018-2020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годы»…на 2021-2023гг»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26 732,3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24 621,2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23 382,2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24 151,9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2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имуществом ЗАТО Михайловский на 2018-2020 годы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»…на 2021-2023гг»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2 414,4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2 414,4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1 385,4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1 365,4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86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повышение энергетической эффективности в ЗАТО Михайловский Саратовской области на период до 2020 года»</a:t>
                      </a: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систем коммунальной инфраструктуры ЗАТО Михайловский Саратовской области на период с 2013г. до 2022г."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1 956,2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02" marR="3402" marT="340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625" y="500063"/>
            <a:ext cx="8208963" cy="60229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b="1" dirty="0" smtClean="0"/>
              <a:t>Основную часть расходов бюджета городского округа ЗАТО Михайловский составляют: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-  </a:t>
            </a:r>
            <a:r>
              <a:rPr lang="ru-RU" sz="1700" dirty="0" smtClean="0"/>
              <a:t>расходы на образование, которые включают в себя расходы на оплату труда учителей, воспитателей в школе, детском саду, педагогов в учреждении дополнительного образования, расходы на содержание зданий, ремонт оборудования, приобретение методической литературы и учебников, транспортные расходы, расходы на организацию отдыха детей и др.;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1700" dirty="0" smtClean="0"/>
              <a:t>расходы в сфере ЖКХ, которые включают в себя расходы на проведение ремонта жилого фонда, включая взносы в фонд капитального ремонта МКД, содержание объектов инженерной инфраструктуры, возмещение убытков муниципальной бани, расходы на благоустройство территории городского округа ЗАТО Михайловский и др.;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1700" dirty="0" smtClean="0"/>
              <a:t>расходы на культуру и кинематографию, которые включают в себя расходы на оплату труда работников учреждения культуры, расходы на содержание здания, проведение культурно-массовых мероприятий и др.;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1700" dirty="0" smtClean="0"/>
              <a:t>расходы  на социальную политику включают в себя расходы на выплату гражданам субсидий на оплату жилищно-коммунальных услуг, выплаты компенсации части родительской платы за присмотр и уход за детьми в детских </a:t>
            </a:r>
            <a:r>
              <a:rPr lang="ru-RU" sz="1700" dirty="0" smtClean="0"/>
              <a:t>садах;</a:t>
            </a:r>
            <a:endParaRPr lang="ru-RU" sz="1700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1700" dirty="0" smtClean="0"/>
              <a:t>расходы на общегосударственные вопросы, которые включают в себя расходы на оплату труда муниципальных служащих, расходы на содержание службы материально-технического обеспечения, содержание имущества как движимого так и не движимого, расходы связанные с оценкой недвижимости, признанию прав и регулирование отношений по муниципальной собственности и др.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Контактная информация</a:t>
            </a:r>
          </a:p>
        </p:txBody>
      </p:sp>
      <p:sp>
        <p:nvSpPr>
          <p:cNvPr id="25603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Финансовое управление администрации ЗАТО Михайловский Саратовской области</a:t>
            </a:r>
          </a:p>
          <a:p>
            <a:r>
              <a:rPr lang="ru-RU" dirty="0" smtClean="0"/>
              <a:t>413540 Саратовская область, ЗАТО </a:t>
            </a:r>
            <a:r>
              <a:rPr lang="ru-RU" smtClean="0"/>
              <a:t>п.Михайловский</a:t>
            </a:r>
            <a:r>
              <a:rPr lang="ru-RU" dirty="0" smtClean="0"/>
              <a:t>, ул.60 лет Победы, </a:t>
            </a:r>
            <a:r>
              <a:rPr lang="ru-RU" dirty="0" smtClean="0"/>
              <a:t>д.6</a:t>
            </a:r>
            <a:endParaRPr lang="ru-RU" dirty="0" smtClean="0"/>
          </a:p>
          <a:p>
            <a:r>
              <a:rPr lang="ru-RU" dirty="0" smtClean="0"/>
              <a:t>Тел. 2-12-45; 2-19-47;</a:t>
            </a:r>
          </a:p>
          <a:p>
            <a:r>
              <a:rPr lang="ru-RU" dirty="0" smtClean="0"/>
              <a:t>Время работы: понедельник – пятница  с 8-00 до 17-00 обед с 13-00 до 14-00</a:t>
            </a: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smtClean="0"/>
              <a:t>Что такое бюджет для граждан?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1225550"/>
          </a:xfrm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органов местного самоуправления во время бюджетного года и показать формы возможного взаимодействия по вопросам расходования общественных финансов.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Схема 3">
            <a:extLst/>
          </p:cNvPr>
          <p:cNvGraphicFramePr/>
          <p:nvPr/>
        </p:nvGraphicFramePr>
        <p:xfrm>
          <a:off x="251520" y="2132856"/>
          <a:ext cx="4752528" cy="44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/>
          </p:cNvPr>
          <p:cNvSpPr/>
          <p:nvPr/>
        </p:nvSpPr>
        <p:spPr>
          <a:xfrm>
            <a:off x="4086225" y="203676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宋体"/>
              </a:rPr>
              <a:t>Граждане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</a:p>
        </p:txBody>
      </p:sp>
      <p:sp>
        <p:nvSpPr>
          <p:cNvPr id="8" name="Скругленная прямоугольная выноска 7">
            <a:extLst/>
          </p:cNvPr>
          <p:cNvSpPr/>
          <p:nvPr/>
        </p:nvSpPr>
        <p:spPr>
          <a:xfrm flipH="1">
            <a:off x="3506391" y="5445223"/>
            <a:ext cx="1497657" cy="1008112"/>
          </a:xfrm>
          <a:prstGeom prst="wedgeRoundRectCallout">
            <a:avLst>
              <a:gd name="adj1" fmla="val -17653"/>
              <a:gd name="adj2" fmla="val -70722"/>
              <a:gd name="adj3" fmla="val 16667"/>
            </a:avLst>
          </a:prstGeom>
          <a:solidFill>
            <a:srgbClr val="03D5D5"/>
          </a:solidFill>
          <a:ln>
            <a:solidFill>
              <a:srgbClr val="00D7D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chemeClr val="accent2"/>
                </a:solidFill>
              </a:rPr>
              <a:t>Гражданин как получатель социальных гарантий</a:t>
            </a:r>
          </a:p>
        </p:txBody>
      </p:sp>
      <p:sp>
        <p:nvSpPr>
          <p:cNvPr id="9" name="Скругленная прямоугольная выноска 3">
            <a:extLst/>
          </p:cNvPr>
          <p:cNvSpPr/>
          <p:nvPr/>
        </p:nvSpPr>
        <p:spPr>
          <a:xfrm>
            <a:off x="251520" y="2161232"/>
            <a:ext cx="1571228" cy="1008112"/>
          </a:xfrm>
          <a:prstGeom prst="wedgeRoundRectCallout">
            <a:avLst>
              <a:gd name="adj1" fmla="val -20833"/>
              <a:gd name="adj2" fmla="val 6722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/>
              <a:t>Гражданин как налогоплательщик</a:t>
            </a:r>
          </a:p>
        </p:txBody>
      </p:sp>
      <p:pic>
        <p:nvPicPr>
          <p:cNvPr id="11276" name="3D-модели 9" descr="Printed docu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2275" y="3432175"/>
            <a:ext cx="212248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377825"/>
            <a:ext cx="7508875" cy="5254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Группа 10"/>
          <p:cNvGrpSpPr>
            <a:grpSpLocks/>
          </p:cNvGrpSpPr>
          <p:nvPr/>
        </p:nvGrpSpPr>
        <p:grpSpPr bwMode="auto">
          <a:xfrm>
            <a:off x="684213" y="981075"/>
            <a:ext cx="7991475" cy="4178300"/>
            <a:chOff x="827584" y="1916832"/>
            <a:chExt cx="7416824" cy="4179168"/>
          </a:xfrm>
        </p:grpSpPr>
        <p:sp>
          <p:nvSpPr>
            <p:cNvPr id="12298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299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0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1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2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3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>
                  <a:solidFill>
                    <a:srgbClr val="000000"/>
                  </a:solidFill>
                </a:rPr>
                <a:t>Бюджет</a:t>
              </a:r>
              <a:endParaRPr lang="en-US" altLang="ru-RU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14776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500">
                  <a:latin typeface="Times New Roman" pitchFamily="18" charset="0"/>
                  <a:cs typeface="Times New Roman" pitchFamily="18" charset="0"/>
                </a:rPr>
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altLang="ru-RU" sz="1500"/>
            </a:p>
          </p:txBody>
        </p:sp>
        <p:sp>
          <p:nvSpPr>
            <p:cNvPr id="12306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7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8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09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10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50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altLang="ru-RU" sz="1500"/>
            </a:p>
          </p:txBody>
        </p:sp>
        <p:sp>
          <p:nvSpPr>
            <p:cNvPr id="12311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12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13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14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15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16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grpSp>
          <p:nvGrpSpPr>
            <p:cNvPr id="12317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1233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12333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1233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1233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  <p:sp>
            <p:nvSpPr>
              <p:cNvPr id="1233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37" name="Text Box 43">
              <a:extLst/>
            </p:cNvPr>
            <p:cNvSpPr txBox="1">
              <a:spLocks noChangeArrowheads="1"/>
            </p:cNvSpPr>
            <p:nvPr/>
          </p:nvSpPr>
          <p:spPr bwMode="gray">
            <a:xfrm>
              <a:off x="6371785" y="1988285"/>
              <a:ext cx="1296545" cy="646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9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170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50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учреждений, капитальные ремонты, благоустройство и другие)                                                          </a:t>
              </a:r>
            </a:p>
          </p:txBody>
        </p:sp>
        <p:sp>
          <p:nvSpPr>
            <p:cNvPr id="12320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21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2322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12323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24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25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26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27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12328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29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30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12331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altLang="ru-RU"/>
            </a:p>
          </p:txBody>
        </p:sp>
      </p:grpSp>
      <p:sp>
        <p:nvSpPr>
          <p:cNvPr id="56" name="Text Box 43">
            <a:extLst/>
          </p:cNvPr>
          <p:cNvSpPr txBox="1">
            <a:spLocks noChangeArrowheads="1"/>
          </p:cNvSpPr>
          <p:nvPr/>
        </p:nvSpPr>
        <p:spPr bwMode="gray">
          <a:xfrm>
            <a:off x="3924300" y="981075"/>
            <a:ext cx="1584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>
            <a:extLst/>
          </p:cNvPr>
          <p:cNvSpPr txBox="1">
            <a:spLocks noChangeArrowheads="1"/>
          </p:cNvSpPr>
          <p:nvPr/>
        </p:nvSpPr>
        <p:spPr bwMode="gray">
          <a:xfrm>
            <a:off x="1331913" y="1052513"/>
            <a:ext cx="1295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Прямоугольник 57"/>
          <p:cNvSpPr>
            <a:spLocks noChangeArrowheads="1"/>
          </p:cNvSpPr>
          <p:nvPr/>
        </p:nvSpPr>
        <p:spPr bwMode="auto">
          <a:xfrm>
            <a:off x="323850" y="4868863"/>
            <a:ext cx="8424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altLang="ru-RU" sz="15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altLang="ru-RU" sz="1500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5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(</a:t>
            </a:r>
            <a:r>
              <a:rPr lang="ru-RU" altLang="ru-RU" sz="15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altLang="ru-RU" sz="15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9" name="Прямоугольник 28">
            <a:extLst/>
          </p:cNvPr>
          <p:cNvSpPr/>
          <p:nvPr/>
        </p:nvSpPr>
        <p:spPr>
          <a:xfrm>
            <a:off x="373757" y="55808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 descr="Почтов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327650"/>
          </a:xfrm>
          <a:prstGeom prst="horizontalScroll">
            <a:avLst>
              <a:gd name="adj" fmla="val 1879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993300"/>
            </a:solidFill>
            <a:rou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b="1" smtClean="0"/>
              <a:t>Бюджет</a:t>
            </a:r>
            <a:r>
              <a:rPr lang="ru-RU" altLang="ru-RU" sz="2800" b="1" smtClean="0"/>
              <a:t> городского округа ЗАТО Михайловский – это свод доходов и расходов на очередной финансовый год, ежегодно утверждаемый решением Собрания депутатов городского округа ЗАТО Михайловский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51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/>
          </p:cNvPr>
          <p:cNvGraphicFramePr/>
          <p:nvPr/>
        </p:nvGraphicFramePr>
        <p:xfrm>
          <a:off x="357158" y="1500174"/>
          <a:ext cx="735811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/>
          </p:cNvPr>
          <p:cNvSpPr txBox="1"/>
          <p:nvPr/>
        </p:nvSpPr>
        <p:spPr>
          <a:xfrm>
            <a:off x="2916238" y="1484313"/>
            <a:ext cx="5903912" cy="1122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latin typeface="Arial" charset="0"/>
              </a:rPr>
              <a:t>Работа по составлению проекта бюджета начинается за 9 месяцев до начала очередного финансового года с  разработки и последующей защиты прогноза показателей социально-экономического развития.  Одновременно утверждается перечень мероприятий по разработке проекта бюджета, ответственные исполнители и сроки. 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916238" y="2636838"/>
            <a:ext cx="5903912" cy="230822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dirty="0"/>
              <a:t>Сформированный проект бюджета на </a:t>
            </a:r>
            <a:r>
              <a:rPr lang="ru-RU" altLang="ru-RU" sz="1300" dirty="0" smtClean="0"/>
              <a:t>2019 год  </a:t>
            </a:r>
            <a:r>
              <a:rPr lang="ru-RU" altLang="ru-RU" sz="1300" dirty="0"/>
              <a:t>и плановый период </a:t>
            </a:r>
            <a:r>
              <a:rPr lang="ru-RU" altLang="ru-RU" sz="1300" dirty="0" smtClean="0"/>
              <a:t>2020 </a:t>
            </a:r>
            <a:r>
              <a:rPr lang="ru-RU" altLang="ru-RU" sz="1300" dirty="0"/>
              <a:t>и </a:t>
            </a:r>
            <a:r>
              <a:rPr lang="ru-RU" altLang="ru-RU" sz="1300" dirty="0" smtClean="0"/>
              <a:t>2021 </a:t>
            </a:r>
            <a:r>
              <a:rPr lang="ru-RU" altLang="ru-RU" sz="1300" dirty="0"/>
              <a:t>годов глава  ЗАТО </a:t>
            </a:r>
            <a:r>
              <a:rPr lang="ru-RU" altLang="ru-RU" sz="1400" dirty="0"/>
              <a:t>Михайловский </a:t>
            </a:r>
            <a:r>
              <a:rPr lang="ru-RU" altLang="ru-RU" sz="1300" dirty="0"/>
              <a:t>вносит на рассмотрение собрания депутатов городского округа ЗАТО Михайловский не позднее </a:t>
            </a:r>
            <a:r>
              <a:rPr lang="ru-RU" altLang="ru-RU" sz="1300" dirty="0">
                <a:solidFill>
                  <a:srgbClr val="FF0000"/>
                </a:solidFill>
              </a:rPr>
              <a:t>15</a:t>
            </a:r>
            <a:r>
              <a:rPr lang="ru-RU" altLang="ru-RU" sz="1300" dirty="0"/>
              <a:t> ноября текущего года.</a:t>
            </a:r>
          </a:p>
          <a:p>
            <a:r>
              <a:rPr lang="ru-RU" altLang="ru-RU" sz="1300" dirty="0"/>
              <a:t>Проект бюджета подлежит официальному обнародованию и по нему проводятся публичные слушания. Для этого проект бюджета публикуется в газете «Михайловские новости» или размещается на официальном сайте администрации </a:t>
            </a:r>
            <a:r>
              <a:rPr lang="en-US" altLang="ru-RU" sz="1300" dirty="0">
                <a:solidFill>
                  <a:srgbClr val="FF3300"/>
                </a:solidFill>
              </a:rPr>
              <a:t>www.mihailovski.ru</a:t>
            </a:r>
            <a:r>
              <a:rPr lang="ru-RU" altLang="ru-RU" sz="1300" dirty="0"/>
              <a:t>. В слушаниях могут участвовать граждане, проживающие в ЗАТО Михайловский, а также представители организаций, осуществляющих деятельность на территории городского округа. </a:t>
            </a: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916238" y="5064125"/>
            <a:ext cx="5905500" cy="179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latin typeface="Arial" charset="0"/>
            </a:endParaRPr>
          </a:p>
          <a:p>
            <a:pPr>
              <a:defRPr/>
            </a:pPr>
            <a:r>
              <a:rPr lang="ru-RU" sz="1300" dirty="0">
                <a:latin typeface="Arial" charset="0"/>
              </a:rPr>
              <a:t>Проект бюджета городского округа ЗАТО Михайловский, с учетом предложений, высказанных на публичных слушаниях, с учетом заключения, подготовленного контрольно-счетным органом городского округа ЗАТО Михайловский рассматривается и утверждается на заседании Собрания депутатов городского округа ЗАТО Михайловский. Решение о бюджете городского округа ЗАТО Михайловский вступает в силу с 01 января очередного года. Принятое решение о  бюджете подлежит обнародованию. </a:t>
            </a:r>
          </a:p>
        </p:txBody>
      </p:sp>
      <p:sp>
        <p:nvSpPr>
          <p:cNvPr id="143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C0066"/>
                </a:solidFill>
              </a:rPr>
              <a:t>Этапы составления и утверждения бюджета</a:t>
            </a:r>
            <a:r>
              <a:rPr lang="ru-RU" altLang="ru-RU" sz="3600" smtClean="0"/>
              <a:t>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214313"/>
            <a:ext cx="7797800" cy="6794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TextBox 122"/>
          <p:cNvGrpSpPr>
            <a:grpSpLocks/>
          </p:cNvGrpSpPr>
          <p:nvPr/>
        </p:nvGrpSpPr>
        <p:grpSpPr bwMode="auto">
          <a:xfrm>
            <a:off x="179388" y="4437063"/>
            <a:ext cx="4127500" cy="2157412"/>
            <a:chOff x="119" y="2815"/>
            <a:chExt cx="2600" cy="1359"/>
          </a:xfrm>
        </p:grpSpPr>
        <p:pic>
          <p:nvPicPr>
            <p:cNvPr id="15384" name="TextBox 12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" y="2815"/>
              <a:ext cx="2600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5" name="Text Box 6"/>
            <p:cNvSpPr txBox="1">
              <a:spLocks noChangeArrowheads="1"/>
            </p:cNvSpPr>
            <p:nvPr/>
          </p:nvSpPr>
          <p:spPr bwMode="auto">
            <a:xfrm>
              <a:off x="158" y="2840"/>
              <a:ext cx="2495" cy="126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Получает социальные гарантии - расходная часть бюджета (образование, здравоохранение, социальные льготы и другие направления социальных гарантий населению)</a:t>
              </a:r>
            </a:p>
            <a:p>
              <a:pPr algn="ctr"/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6" name="Прямая соединительная линия 125">
            <a:extLst/>
          </p:cNvPr>
          <p:cNvCxnSpPr/>
          <p:nvPr/>
        </p:nvCxnSpPr>
        <p:spPr>
          <a:xfrm>
            <a:off x="4500563" y="908050"/>
            <a:ext cx="0" cy="55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Рисунок 128" descr="ЖКХ.jpg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4174" y="54918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>
            <a:extLst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>
            <a:extLst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7283" y="5682332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5368" name="Rectangle 2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4572000" y="3141663"/>
            <a:ext cx="1028700" cy="457200"/>
          </a:xfrm>
          <a:prstGeom prst="chevron">
            <a:avLst>
              <a:gd name="adj" fmla="val 56250"/>
            </a:avLst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200">
                <a:latin typeface="Times New Roman" pitchFamily="18" charset="0"/>
              </a:rPr>
              <a:t>1</a:t>
            </a:r>
            <a:endParaRPr lang="ru-RU" altLang="ru-RU"/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4427538" y="4868863"/>
            <a:ext cx="1028700" cy="457200"/>
          </a:xfrm>
          <a:prstGeom prst="chevron">
            <a:avLst>
              <a:gd name="adj" fmla="val 56250"/>
            </a:avLst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200">
                <a:latin typeface="Times New Roman" pitchFamily="18" charset="0"/>
              </a:rPr>
              <a:t>2</a:t>
            </a:r>
            <a:endParaRPr lang="ru-RU" altLang="ru-RU"/>
          </a:p>
        </p:txBody>
      </p:sp>
      <p:sp>
        <p:nvSpPr>
          <p:cNvPr id="15371" name="Oval 27"/>
          <p:cNvSpPr>
            <a:spLocks noChangeArrowheads="1"/>
          </p:cNvSpPr>
          <p:nvPr/>
        </p:nvSpPr>
        <p:spPr bwMode="auto">
          <a:xfrm>
            <a:off x="5651500" y="2492375"/>
            <a:ext cx="3097213" cy="1657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i="1">
                <a:latin typeface="Times New Roman" pitchFamily="18" charset="0"/>
              </a:rPr>
              <a:t>Публичные слушания по проекту бюджета  городского округа ЗАТО Михайловский на очередной финансовый год и плановый период</a:t>
            </a:r>
            <a:endParaRPr lang="ru-RU" altLang="ru-RU" sz="1400"/>
          </a:p>
        </p:txBody>
      </p:sp>
      <p:sp>
        <p:nvSpPr>
          <p:cNvPr id="15372" name="Oval 28"/>
          <p:cNvSpPr>
            <a:spLocks noChangeArrowheads="1"/>
          </p:cNvSpPr>
          <p:nvPr/>
        </p:nvSpPr>
        <p:spPr bwMode="auto">
          <a:xfrm>
            <a:off x="5508625" y="4365625"/>
            <a:ext cx="3429000" cy="172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i="1">
                <a:latin typeface="Times New Roman" pitchFamily="18" charset="0"/>
              </a:rPr>
              <a:t>Публичные слушания  по  проекту отчета об исполнения бюджета городского округа ЗАТО Михайловский за отчетный финансовый год</a:t>
            </a:r>
            <a:r>
              <a:rPr lang="ru-RU" altLang="ru-RU" sz="1000" b="1" i="1">
                <a:latin typeface="Times New Roman" pitchFamily="18" charset="0"/>
              </a:rPr>
              <a:t> </a:t>
            </a:r>
          </a:p>
          <a:p>
            <a:pPr algn="ctr"/>
            <a:endParaRPr lang="ru-RU" altLang="ru-RU"/>
          </a:p>
        </p:txBody>
      </p:sp>
      <p:sp>
        <p:nvSpPr>
          <p:cNvPr id="124" name="TextBox 123">
            <a:extLst/>
          </p:cNvPr>
          <p:cNvSpPr txBox="1"/>
          <p:nvPr/>
        </p:nvSpPr>
        <p:spPr>
          <a:xfrm>
            <a:off x="142875" y="2071688"/>
            <a:ext cx="4500563" cy="614362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32" name="TextBox 131">
            <a:extLst/>
          </p:cNvPr>
          <p:cNvSpPr txBox="1"/>
          <p:nvPr/>
        </p:nvSpPr>
        <p:spPr>
          <a:xfrm>
            <a:off x="5138415" y="1159669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120" name="TextBox 119">
            <a:extLst/>
          </p:cNvPr>
          <p:cNvSpPr txBox="1"/>
          <p:nvPr/>
        </p:nvSpPr>
        <p:spPr>
          <a:xfrm>
            <a:off x="785786" y="1000108"/>
            <a:ext cx="3238650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лиц, налог на имущество и др.)</a:t>
            </a:r>
          </a:p>
        </p:txBody>
      </p:sp>
      <p:sp>
        <p:nvSpPr>
          <p:cNvPr id="128" name="Овал 127">
            <a:extLst/>
          </p:cNvPr>
          <p:cNvSpPr/>
          <p:nvPr/>
        </p:nvSpPr>
        <p:spPr>
          <a:xfrm>
            <a:off x="1071538" y="2643182"/>
            <a:ext cx="2376264" cy="864097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27" name="TextBox 126">
            <a:extLst/>
          </p:cNvPr>
          <p:cNvSpPr txBox="1"/>
          <p:nvPr/>
        </p:nvSpPr>
        <p:spPr>
          <a:xfrm>
            <a:off x="0" y="3573463"/>
            <a:ext cx="4427538" cy="866775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/>
              <a:t>Документы, на основе которых </a:t>
            </a:r>
            <a:r>
              <a:rPr lang="ru-RU" altLang="ru-RU" sz="2800" dirty="0" smtClean="0"/>
              <a:t> </a:t>
            </a:r>
            <a:r>
              <a:rPr lang="ru-RU" altLang="ru-RU" sz="2800" dirty="0" smtClean="0"/>
              <a:t>финансовый орган </a:t>
            </a:r>
            <a:r>
              <a:rPr lang="ru-RU" altLang="ru-RU" sz="2800" dirty="0" smtClean="0"/>
              <a:t>составляет проект </a:t>
            </a:r>
            <a:r>
              <a:rPr lang="ru-RU" altLang="ru-RU" sz="2800" dirty="0" smtClean="0"/>
              <a:t>бюджета</a:t>
            </a:r>
          </a:p>
        </p:txBody>
      </p:sp>
      <p:sp>
        <p:nvSpPr>
          <p:cNvPr id="6" name="Rectangle 20">
            <a:extLst/>
          </p:cNvPr>
          <p:cNvSpPr>
            <a:spLocks noChangeArrowheads="1"/>
          </p:cNvSpPr>
          <p:nvPr/>
        </p:nvSpPr>
        <p:spPr bwMode="auto">
          <a:xfrm>
            <a:off x="1331913" y="1844675"/>
            <a:ext cx="6697662" cy="758825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>
                <a:latin typeface="Arial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" name="Rectangle 20">
            <a:extLst/>
          </p:cNvPr>
          <p:cNvSpPr>
            <a:spLocks noChangeArrowheads="1"/>
          </p:cNvSpPr>
          <p:nvPr/>
        </p:nvSpPr>
        <p:spPr bwMode="auto">
          <a:xfrm>
            <a:off x="1331913" y="2781300"/>
            <a:ext cx="6697662" cy="758825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>
                <a:latin typeface="Arial" charset="0"/>
              </a:rPr>
              <a:t>Прогноз социально-экономического развития городского округа ЗАТО Михайловский</a:t>
            </a:r>
          </a:p>
        </p:txBody>
      </p:sp>
      <p:sp>
        <p:nvSpPr>
          <p:cNvPr id="3" name="Rectangle 20">
            <a:extLst/>
          </p:cNvPr>
          <p:cNvSpPr>
            <a:spLocks noChangeArrowheads="1"/>
          </p:cNvSpPr>
          <p:nvPr/>
        </p:nvSpPr>
        <p:spPr bwMode="auto">
          <a:xfrm>
            <a:off x="1331913" y="3716338"/>
            <a:ext cx="6697662" cy="1087437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>
                <a:latin typeface="Arial" charset="0"/>
              </a:rPr>
              <a:t>Основные направления бюджетной и налоговой политики городского округа ЗАТО Михайловский</a:t>
            </a:r>
          </a:p>
        </p:txBody>
      </p:sp>
      <p:sp>
        <p:nvSpPr>
          <p:cNvPr id="4" name="Rectangle 20">
            <a:extLst/>
          </p:cNvPr>
          <p:cNvSpPr>
            <a:spLocks noChangeArrowheads="1"/>
          </p:cNvSpPr>
          <p:nvPr/>
        </p:nvSpPr>
        <p:spPr bwMode="auto">
          <a:xfrm>
            <a:off x="1331913" y="5084763"/>
            <a:ext cx="6697662" cy="758825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>
                <a:latin typeface="Arial" charset="0"/>
              </a:rPr>
              <a:t>Муниципальные программы городского округа ЗАТО Михайловский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250825" y="2579688"/>
            <a:ext cx="864235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 dirty="0"/>
              <a:t>Основные направления бюджетной политики:</a:t>
            </a:r>
          </a:p>
          <a:p>
            <a:endParaRPr lang="ru-RU" sz="1200" b="1" u="sng" dirty="0"/>
          </a:p>
          <a:p>
            <a:pPr>
              <a:spcAft>
                <a:spcPts val="600"/>
              </a:spcAft>
            </a:pPr>
            <a:r>
              <a:rPr lang="ru-RU" sz="1400" dirty="0"/>
              <a:t>   определение основных параметров городского бюджета исходя из ожидаемого прогноза поступлений доходов и допустимого уровня муниципального долга;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   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планирование бюджетных ассигнований на реализацию муниципальных программ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 указанных программ;   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 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   усиление текущего контроля и ответственности за выполнение муниципальных заданий;</a:t>
            </a:r>
          </a:p>
          <a:p>
            <a:pPr>
              <a:spcAft>
                <a:spcPts val="600"/>
              </a:spcAft>
            </a:pP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   недопущение увеличения действующих и принятия новых расходных обязательств, не обеспеченных финансовыми </a:t>
            </a:r>
            <a:r>
              <a:rPr lang="ru-RU" sz="1400" dirty="0" smtClean="0"/>
              <a:t>источниками.</a:t>
            </a: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   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   </a:t>
            </a:r>
          </a:p>
          <a:p>
            <a:endParaRPr lang="ru-RU" sz="1200" u="sng" dirty="0">
              <a:solidFill>
                <a:srgbClr val="0070C0"/>
              </a:solidFill>
            </a:endParaRPr>
          </a:p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27038" y="82550"/>
            <a:ext cx="8448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Основные направления бюджетной политики ЗАТО Михайловский на </a:t>
            </a:r>
            <a:r>
              <a:rPr lang="ru-RU" sz="2000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2019 </a:t>
            </a:r>
            <a:r>
              <a:rPr lang="ru-RU" sz="2000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год и плановый период </a:t>
            </a:r>
            <a:r>
              <a:rPr lang="ru-RU" sz="2000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2020 </a:t>
            </a:r>
            <a:r>
              <a:rPr lang="ru-RU" sz="2000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и </a:t>
            </a:r>
            <a:r>
              <a:rPr lang="ru-RU" sz="2000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2021 </a:t>
            </a:r>
            <a:r>
              <a:rPr lang="ru-RU" sz="2000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годов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416" y="1142984"/>
            <a:ext cx="8723584" cy="10820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73100" y="1098550"/>
            <a:ext cx="79930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Итоги реализации бюджетной политики в </a:t>
            </a:r>
            <a:r>
              <a:rPr lang="ru-RU" sz="1200" dirty="0" smtClean="0"/>
              <a:t>2018 </a:t>
            </a:r>
            <a:r>
              <a:rPr lang="ru-RU" sz="1200" dirty="0"/>
              <a:t>году: обеспечение </a:t>
            </a:r>
            <a:r>
              <a:rPr lang="ru-RU" sz="1200" dirty="0" smtClean="0"/>
              <a:t>сбалансированности и </a:t>
            </a:r>
            <a:r>
              <a:rPr lang="ru-RU" sz="1200" dirty="0"/>
              <a:t>устойчивости бюджетной системы округа на основе стабильной налоговой политики с целью максимального выполнения принятых обязательств; выявление внутренних резервов в расходах городского бюджета с целью их перераспределения в пользу приоритетных направлений, в том числе задач, обозначенных в Указах Президента Российской Федерации; своевременная реализация антикризисных мероприятий; повышение открытости бюджета.</a:t>
            </a:r>
          </a:p>
          <a:p>
            <a:endParaRPr lang="ru-RU" sz="1200" dirty="0"/>
          </a:p>
          <a:p>
            <a:endParaRPr lang="ru-RU" dirty="0"/>
          </a:p>
        </p:txBody>
      </p:sp>
      <p:pic>
        <p:nvPicPr>
          <p:cNvPr id="17416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901700"/>
            <a:ext cx="6588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6775" y="901700"/>
            <a:ext cx="6635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2"/>
          <p:cNvSpPr>
            <a:spLocks noChangeArrowheads="1"/>
          </p:cNvSpPr>
          <p:nvPr/>
        </p:nvSpPr>
        <p:spPr bwMode="auto">
          <a:xfrm>
            <a:off x="8532813" y="1795463"/>
            <a:ext cx="606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endParaRPr lang="ru-RU" b="1" i="1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ru-RU" b="1" i="1">
                <a:solidFill>
                  <a:srgbClr val="0070C0"/>
                </a:solidFill>
                <a:latin typeface="Times New Roman" pitchFamily="18" charset="0"/>
              </a:rPr>
              <a:t>. </a:t>
            </a:r>
            <a:endParaRPr lang="ru-RU" b="1" i="1">
              <a:solidFill>
                <a:srgbClr val="0070C0"/>
              </a:solidFill>
            </a:endParaRPr>
          </a:p>
        </p:txBody>
      </p:sp>
      <p:pic>
        <p:nvPicPr>
          <p:cNvPr id="17419" name="Рисунок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511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511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4763"/>
            <a:ext cx="511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7063"/>
            <a:ext cx="511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dfd25978d3e8d171ea13a69859288a132c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2670</Words>
  <Characters>0</Characters>
  <Application>Microsoft Office PowerPoint</Application>
  <DocSecurity>0</DocSecurity>
  <PresentationFormat>Экран (4:3)</PresentationFormat>
  <Lines>0</Lines>
  <Paragraphs>712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宋体</vt:lpstr>
      <vt:lpstr>Arial</vt:lpstr>
      <vt:lpstr>Arial Cyr</vt:lpstr>
      <vt:lpstr>Calibri</vt:lpstr>
      <vt:lpstr>Georgia</vt:lpstr>
      <vt:lpstr>Tahoma</vt:lpstr>
      <vt:lpstr>Times New Roman</vt:lpstr>
      <vt:lpstr>Wingdings</vt:lpstr>
      <vt:lpstr>默认设计模板</vt:lpstr>
      <vt:lpstr>1_默认设计模板</vt:lpstr>
      <vt:lpstr>Worksheet</vt:lpstr>
      <vt:lpstr>Диаграмма</vt:lpstr>
      <vt:lpstr>БЮДЖЕТ ДЛЯ ГРАЖДАН</vt:lpstr>
      <vt:lpstr>Уважаемые жители ЗАТО Михайловский !</vt:lpstr>
      <vt:lpstr>Что такое бюджет для граждан?</vt:lpstr>
      <vt:lpstr>Основные понятия</vt:lpstr>
      <vt:lpstr>Презентация PowerPoint</vt:lpstr>
      <vt:lpstr>Этапы составления и утверждения бюджета </vt:lpstr>
      <vt:lpstr>Гражданин, его участие  в бюджетном процессе</vt:lpstr>
      <vt:lpstr>Документы, на основе которых  финансовый орган составляет проект бюджета</vt:lpstr>
      <vt:lpstr>Презентация PowerPoint</vt:lpstr>
      <vt:lpstr>Социально-экономическое развитие</vt:lpstr>
      <vt:lpstr>Показатели прогноза социально-экономического развития ЗАТО Михайловский на 2019 – 2021 годы</vt:lpstr>
      <vt:lpstr>Презентация PowerPoint</vt:lpstr>
      <vt:lpstr>Динамика доходной части бюджета городского округа ЗАТО Михайловский  в 2017-2021 г. (млн. рублей)</vt:lpstr>
      <vt:lpstr> Безвозмездные поступления  в бюджет ЗАТО Михайловский 2017-2021 гг.</vt:lpstr>
      <vt:lpstr>Основные источники формирования налоговых и неналоговых доходов бюджета в 2017-2019 гг.                                                                                                    </vt:lpstr>
      <vt:lpstr>Структура расходов бюджета  на 2019 год(тыс. рублей)</vt:lpstr>
      <vt:lpstr>Структура расходов бюджета  на 2020 год(тыс. рублей)</vt:lpstr>
      <vt:lpstr>Структура расходов бюджета  на 2021 год(тыс. рублей)</vt:lpstr>
      <vt:lpstr>Распределение бюджетных ассигнований по разделам и подразделам на 2019 год и плановый период 2020 и 2021 годы, тыс.руб</vt:lpstr>
      <vt:lpstr>Презентация PowerPoint</vt:lpstr>
      <vt:lpstr>Перечень муниципальных программ ЗАТО Михайловский  на 2019 год и плановый период 2020 и 2021 годов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2016-12-10T09:58:04Z</dcterms:created>
  <dcterms:modified xsi:type="dcterms:W3CDTF">2018-11-27T07:06:17Z</dcterms:modified>
</cp:coreProperties>
</file>