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77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5" r:id="rId13"/>
    <p:sldId id="376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7" r:id="rId37"/>
    <p:sldId id="408" r:id="rId38"/>
    <p:sldId id="409" r:id="rId39"/>
    <p:sldId id="410" r:id="rId40"/>
    <p:sldId id="368" r:id="rId41"/>
    <p:sldId id="346" r:id="rId42"/>
    <p:sldId id="356" r:id="rId43"/>
    <p:sldId id="353" r:id="rId44"/>
    <p:sldId id="381" r:id="rId45"/>
    <p:sldId id="331" r:id="rId46"/>
    <p:sldId id="367" r:id="rId47"/>
    <p:sldId id="372" r:id="rId48"/>
    <p:sldId id="382" r:id="rId49"/>
    <p:sldId id="383" r:id="rId50"/>
    <p:sldId id="384" r:id="rId51"/>
    <p:sldId id="339" r:id="rId52"/>
    <p:sldId id="340" r:id="rId53"/>
    <p:sldId id="348" r:id="rId54"/>
    <p:sldId id="360" r:id="rId55"/>
    <p:sldId id="361" r:id="rId56"/>
    <p:sldId id="362" r:id="rId57"/>
    <p:sldId id="349" r:id="rId58"/>
    <p:sldId id="380" r:id="rId59"/>
    <p:sldId id="363" r:id="rId60"/>
    <p:sldId id="364" r:id="rId61"/>
    <p:sldId id="377" r:id="rId62"/>
    <p:sldId id="411" r:id="rId63"/>
    <p:sldId id="412" r:id="rId64"/>
    <p:sldId id="413" r:id="rId65"/>
    <p:sldId id="414" r:id="rId66"/>
    <p:sldId id="415" r:id="rId67"/>
    <p:sldId id="416" r:id="rId68"/>
    <p:sldId id="417" r:id="rId69"/>
    <p:sldId id="418" r:id="rId70"/>
    <p:sldId id="419" r:id="rId71"/>
    <p:sldId id="420" r:id="rId72"/>
    <p:sldId id="369" r:id="rId73"/>
    <p:sldId id="371" r:id="rId74"/>
    <p:sldId id="370" r:id="rId75"/>
    <p:sldId id="338" r:id="rId76"/>
  </p:sldIdLst>
  <p:sldSz cx="9144000" cy="6858000" type="screen4x3"/>
  <p:notesSz cx="6797675" cy="9926638"/>
  <p:custDataLst>
    <p:tags r:id="rId7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C2FF"/>
    <a:srgbClr val="2B0ED8"/>
    <a:srgbClr val="66FF66"/>
    <a:srgbClr val="00FFFF"/>
    <a:srgbClr val="FF0066"/>
    <a:srgbClr val="FF00FF"/>
    <a:srgbClr val="66FF99"/>
    <a:srgbClr val="3333FF"/>
    <a:srgbClr val="66FFFF"/>
    <a:srgbClr val="EF57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20" autoAdjust="0"/>
  </p:normalViewPr>
  <p:slideViewPr>
    <p:cSldViewPr>
      <p:cViewPr>
        <p:scale>
          <a:sx n="100" d="100"/>
          <a:sy n="100" d="100"/>
        </p:scale>
        <p:origin x="-2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Office%20PowerPoint" TargetMode="External"/><Relationship Id="rId1" Type="http://schemas.openxmlformats.org/officeDocument/2006/relationships/image" Target="../media/image17.jpeg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Office%20PowerPoint" TargetMode="External"/><Relationship Id="rId1" Type="http://schemas.openxmlformats.org/officeDocument/2006/relationships/image" Target="../media/image17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1" i="1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 b="1" i="1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8"/>
          <c:y val="0.41312260037743243"/>
          <c:w val="0.85273972602739834"/>
          <c:h val="0.348178137651822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11E-2"/>
                  <c:y val="-2.6455403030011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120.7</c:v>
                </c:pt>
                <c:pt idx="1">
                  <c:v>121.5</c:v>
                </c:pt>
                <c:pt idx="2">
                  <c:v>125.5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46E-2"/>
                  <c:y val="-3.0940670113275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12E-2"/>
                  <c:y val="-1.322770151500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120.7</c:v>
                </c:pt>
                <c:pt idx="1">
                  <c:v>121.5</c:v>
                </c:pt>
                <c:pt idx="2">
                  <c:v>125.5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77E-2"/>
                  <c:y val="-4.0968726033470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8056192"/>
        <c:axId val="88057728"/>
        <c:axId val="0"/>
      </c:bar3DChart>
      <c:catAx>
        <c:axId val="8805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8057728"/>
        <c:crosses val="autoZero"/>
        <c:auto val="1"/>
        <c:lblAlgn val="ctr"/>
        <c:lblOffset val="100"/>
        <c:noMultiLvlLbl val="0"/>
      </c:catAx>
      <c:valAx>
        <c:axId val="88057728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8056192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1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341110139010391E-3"/>
          <c:y val="0.20351028057454296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explosion val="25"/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FF0066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2B0ED8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FF00FF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rgbClr val="00FFFF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5.2715806357538642E-2"/>
                  <c:y val="-9.992547442389608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 </a:t>
                    </a:r>
                    <a:r>
                      <a:rPr lang="ru-RU" dirty="0" smtClean="0"/>
                      <a:t>38 619,50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6.0062822008360064E-2"/>
                  <c:y val="-0.1962386209868665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оборона </a:t>
                    </a:r>
                    <a:r>
                      <a:rPr lang="ru-RU" dirty="0" smtClean="0"/>
                      <a:t>167,50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7.9403737727228543E-2"/>
                  <c:y val="-8.142133680486125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 деятельность </a:t>
                    </a:r>
                    <a:r>
                      <a:rPr lang="ru-RU" dirty="0" smtClean="0"/>
                      <a:t>5 407,90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4.1227520171089722E-2"/>
                  <c:y val="-5.6120653217888736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 </a:t>
                    </a:r>
                    <a:r>
                      <a:rPr lang="ru-RU" dirty="0" smtClean="0"/>
                      <a:t>5 636,20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17148719257315065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/>
                      <a:t>Жилищно</a:t>
                    </a:r>
                    <a:r>
                      <a:rPr lang="ru-RU" dirty="0"/>
                      <a:t> - коммунальное хозяйство </a:t>
                    </a:r>
                    <a:r>
                      <a:rPr lang="ru-RU" dirty="0" smtClean="0"/>
                      <a:t>2 270,90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0"/>
                  <c:y val="0.2223741113217231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 </a:t>
                    </a:r>
                    <a:r>
                      <a:rPr lang="ru-RU" dirty="0" smtClean="0"/>
                      <a:t>48 227,90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8.18610868085934E-2"/>
                  <c:y val="-2.779530321054653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 </a:t>
                    </a:r>
                    <a:r>
                      <a:rPr lang="ru-RU" dirty="0" smtClean="0"/>
                      <a:t>кинематография</a:t>
                    </a:r>
                  </a:p>
                  <a:p>
                    <a:r>
                      <a:rPr lang="ru-RU" dirty="0" smtClean="0"/>
                      <a:t> 5 160,50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19510911830465635"/>
                  <c:y val="0.1262714697402519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1 135,40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16315531739088168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Средства массовой информации </a:t>
                    </a:r>
                    <a:r>
                      <a:rPr lang="ru-RU" dirty="0" smtClean="0"/>
                      <a:t>2 492,00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solidFill>
                <a:srgbClr val="71C2FF"/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38619.5</c:v>
                </c:pt>
                <c:pt idx="1">
                  <c:v>167.5</c:v>
                </c:pt>
                <c:pt idx="2">
                  <c:v>5407.9</c:v>
                </c:pt>
                <c:pt idx="3">
                  <c:v>5636.2</c:v>
                </c:pt>
                <c:pt idx="4">
                  <c:v>2270.9</c:v>
                </c:pt>
                <c:pt idx="5">
                  <c:v>48227.9</c:v>
                </c:pt>
                <c:pt idx="6">
                  <c:v>5160.5</c:v>
                </c:pt>
                <c:pt idx="7">
                  <c:v>1135.4000000000001</c:v>
                </c:pt>
                <c:pt idx="8">
                  <c:v>2492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0.35392484086006143</c:v>
                </c:pt>
                <c:pt idx="1">
                  <c:v>1.5350382797307137E-3</c:v>
                </c:pt>
                <c:pt idx="2">
                  <c:v>4.9560200077347606E-2</c:v>
                </c:pt>
                <c:pt idx="3">
                  <c:v>5.1652434341601487E-2</c:v>
                </c:pt>
                <c:pt idx="4">
                  <c:v>2.0811453310092397E-2</c:v>
                </c:pt>
                <c:pt idx="5">
                  <c:v>0.44198013522999924</c:v>
                </c:pt>
                <c:pt idx="6">
                  <c:v>4.7292925627166256E-2</c:v>
                </c:pt>
                <c:pt idx="7">
                  <c:v>1.0405268434664191E-2</c:v>
                </c:pt>
                <c:pt idx="8">
                  <c:v>2.2837703839336945E-2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257E-2"/>
          <c:y val="0.20205797806383763"/>
          <c:w val="0.92465998659273163"/>
          <c:h val="0.59987906121981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86"/>
          <c:w val="0.18025831146106763"/>
          <c:h val="0.18682123067949863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72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1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b="1" i="1" dirty="0" smtClean="0">
                <a:solidFill>
                  <a:schemeClr val="tx1"/>
                </a:solidFill>
              </a:rPr>
              <a:t>           Структура </a:t>
            </a:r>
            <a:r>
              <a:rPr lang="ru-RU" sz="1764" b="1" i="1" dirty="0">
                <a:solidFill>
                  <a:schemeClr val="tx1"/>
                </a:solidFill>
              </a:rPr>
              <a:t>налоговых и </a:t>
            </a:r>
            <a:r>
              <a:rPr lang="ru-RU" sz="1764" b="1" i="1" dirty="0" smtClean="0">
                <a:solidFill>
                  <a:schemeClr val="tx1"/>
                </a:solidFill>
              </a:rPr>
              <a:t>      неналоговых </a:t>
            </a:r>
            <a:r>
              <a:rPr lang="ru-RU" sz="1764" b="1" i="1" dirty="0">
                <a:solidFill>
                  <a:schemeClr val="tx1"/>
                </a:solidFill>
              </a:rPr>
              <a:t>доходов на </a:t>
            </a:r>
            <a:r>
              <a:rPr lang="ru-RU" sz="1764" b="1" i="1" dirty="0" smtClean="0">
                <a:solidFill>
                  <a:schemeClr val="tx1"/>
                </a:solidFill>
              </a:rPr>
              <a:t>2025 </a:t>
            </a:r>
            <a:r>
              <a:rPr lang="ru-RU" sz="1764" b="1" i="1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5930126058993888"/>
          <c:y val="5.035053085269732E-2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21E-2"/>
          <c:y val="0.24737992074954632"/>
          <c:w val="0.92465998659273163"/>
          <c:h val="0.59987906121981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86"/>
          <c:w val="0.18025831146106763"/>
          <c:h val="0.18682123067949863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55294522809739"/>
          <c:y val="7.3241446725317697E-2"/>
          <c:w val="0.81366768038501103"/>
          <c:h val="0.7714111777357342"/>
        </c:manualLayout>
      </c:layout>
      <c:bar3DChart>
        <c:barDir val="col"/>
        <c:grouping val="percentStack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invertIfNegative val="0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4.2325521464901573E-2"/>
                  <c:y val="-0.2629892473118280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1,74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34,59%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403348830243561"/>
                  <c:y val="-0.187787878787878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Налоговые доходы
</a:t>
                    </a:r>
                    <a:r>
                      <a:rPr lang="ru-RU" dirty="0" smtClean="0"/>
                      <a:t>32,92</a:t>
                    </a:r>
                  </a:p>
                  <a:p>
                    <a:r>
                      <a:rPr lang="ru-RU" dirty="0" smtClean="0"/>
                      <a:t>65,41%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PowerPoint]Доходы'!$H$3:$H$4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'[Диаграмма в Microsoft PowerPoint]Доходы'!$I$3:$I$4</c:f>
              <c:numCache>
                <c:formatCode>General</c:formatCode>
                <c:ptCount val="2"/>
                <c:pt idx="0">
                  <c:v>21406.9</c:v>
                </c:pt>
                <c:pt idx="1">
                  <c:v>9475.7999999999938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pyramid"/>
        <c:axId val="88631552"/>
        <c:axId val="88649728"/>
        <c:axId val="0"/>
      </c:bar3DChart>
      <c:catAx>
        <c:axId val="886315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8649728"/>
        <c:crosses val="autoZero"/>
        <c:auto val="1"/>
        <c:lblAlgn val="ctr"/>
        <c:lblOffset val="100"/>
        <c:noMultiLvlLbl val="0"/>
      </c:catAx>
      <c:valAx>
        <c:axId val="886497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863155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438982531275675E-2"/>
          <c:y val="0.15300168809027082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</c:spPr>
          <c:explosion val="26"/>
          <c:dPt>
            <c:idx val="0"/>
            <c:bubble3D val="0"/>
            <c:spPr>
              <a:solidFill>
                <a:srgbClr val="00FFFF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2B0ED8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5.6760757579999439E-2"/>
                  <c:y val="-6.21237955325750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2023г(факт</a:t>
                    </a:r>
                    <a:r>
                      <a:rPr lang="ru-RU" dirty="0"/>
                      <a:t>) </a:t>
                    </a:r>
                    <a:r>
                      <a:rPr lang="ru-RU" dirty="0" smtClean="0"/>
                      <a:t> 126,20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0.25849192210567085"/>
                  <c:y val="2.518709978548661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2024г.(оценка) </a:t>
                    </a:r>
                    <a:r>
                      <a:rPr lang="ru-RU" dirty="0" smtClean="0"/>
                      <a:t> 101,90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7324042934530885E-2"/>
                  <c:y val="0.1939685824528344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2025г(прогноз) </a:t>
                    </a:r>
                    <a:r>
                      <a:rPr lang="ru-RU" dirty="0" smtClean="0"/>
                      <a:t> 86,00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7.6348255363625338E-4"/>
                  <c:y val="-0.3047799993062249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2026г(прогноз) 84,60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8.5623734373356769E-2"/>
                  <c:y val="-0.1715639511407228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2027г(прогноз) 86,40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8.5193081623054903E-2"/>
                  <c:y val="-7.50653274184167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0.22074992208006577"/>
                  <c:y val="-7.753373441329762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29854875127508707"/>
                  <c:y val="-2.39877592266627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8561014949571494"/>
                  <c:y val="-0.131271785471260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solidFill>
                <a:srgbClr val="71C2FF"/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ФКР'!$A$3:$B$7</c:f>
              <c:multiLvlStrCache>
                <c:ptCount val="5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</c:lvl>
                <c:lvl>
                  <c:pt idx="0">
                    <c:v>20203г(факт)</c:v>
                  </c:pt>
                  <c:pt idx="1">
                    <c:v>2024г.(оценка)</c:v>
                  </c:pt>
                  <c:pt idx="2">
                    <c:v>2025г(прогноз)</c:v>
                  </c:pt>
                  <c:pt idx="3">
                    <c:v>2026г(прогноз)</c:v>
                  </c:pt>
                  <c:pt idx="4">
                    <c:v>2027г(прогноз)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ФКР'!$C$3:$C$7</c:f>
              <c:numCache>
                <c:formatCode>#,##0.00</c:formatCode>
                <c:ptCount val="5"/>
                <c:pt idx="0">
                  <c:v>126.2</c:v>
                </c:pt>
                <c:pt idx="1">
                  <c:v>101.9</c:v>
                </c:pt>
                <c:pt idx="2">
                  <c:v>86</c:v>
                </c:pt>
                <c:pt idx="3">
                  <c:v>84.6</c:v>
                </c:pt>
                <c:pt idx="4">
                  <c:v>86.4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ФКР'!$A$3:$B$7</c:f>
              <c:multiLvlStrCache>
                <c:ptCount val="5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</c:lvl>
                <c:lvl>
                  <c:pt idx="0">
                    <c:v>20203г(факт)</c:v>
                  </c:pt>
                  <c:pt idx="1">
                    <c:v>2024г.(оценка)</c:v>
                  </c:pt>
                  <c:pt idx="2">
                    <c:v>2025г(прогноз)</c:v>
                  </c:pt>
                  <c:pt idx="3">
                    <c:v>2026г(прогноз)</c:v>
                  </c:pt>
                  <c:pt idx="4">
                    <c:v>2027г(прогноз)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ФКР'!$D$3:$D$7</c:f>
              <c:numCache>
                <c:formatCode>0.00%</c:formatCode>
                <c:ptCount val="5"/>
                <c:pt idx="0">
                  <c:v>0.26015254586683156</c:v>
                </c:pt>
                <c:pt idx="1">
                  <c:v>0.21005978148835291</c:v>
                </c:pt>
                <c:pt idx="2">
                  <c:v>0.17728303442589161</c:v>
                </c:pt>
                <c:pt idx="3">
                  <c:v>0.17439703153988872</c:v>
                </c:pt>
                <c:pt idx="4">
                  <c:v>0.17810760667903525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726475162826864E-2"/>
          <c:y val="0.13819313149488852"/>
          <c:w val="0.56096041049531264"/>
          <c:h val="0.73483359580052499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PowerPoint]Доходы'!$B$2</c:f>
              <c:strCache>
                <c:ptCount val="1"/>
                <c:pt idx="0">
                  <c:v>Сумма, тыс.руб</c:v>
                </c:pt>
              </c:strCache>
            </c:strRef>
          </c:tx>
          <c:spPr>
            <a:solidFill>
              <a:srgbClr val="FF0000"/>
            </a:solidFill>
          </c:spPr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66FF99"/>
              </a:solidFill>
            </c:spPr>
          </c:dPt>
          <c:dPt>
            <c:idx val="3"/>
            <c:bubble3D val="0"/>
            <c:spPr>
              <a:solidFill>
                <a:srgbClr val="3333FF"/>
              </a:solidFill>
            </c:spPr>
          </c:dPt>
          <c:dPt>
            <c:idx val="4"/>
            <c:bubble3D val="0"/>
            <c:explosion val="7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3.5524351640769593E-2"/>
                  <c:y val="-7.800742148610752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1887460781434291"/>
                  <c:y val="8.4456270552388024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3593656032782915E-4"/>
                  <c:y val="0.12313150511358507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"/>
                  <c:y val="-9.8246494723885275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3328023233206959"/>
                  <c:y val="-0.12734748383935085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'[Диаграмма в Microsoft Office PowerPoint]Доходы'!$A$3:$A$7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городских округов на выравнивание бюджетной обеспеченности из бюджета субъекта Российской Федерации</c:v>
                </c:pt>
                <c:pt idx="2">
                  <c:v>Субсидии бюджетам бюджетной системы Российской Федерации (межбюджетные субсидии)</c:v>
                </c:pt>
                <c:pt idx="3">
                  <c:v>Иные межбюджетные трансферты, передаваемые бюджетам городских округов области </c:v>
                </c:pt>
                <c:pt idx="4">
                  <c:v>Субвенции бюджетам бюджетной системы Российской Федерации</c:v>
                </c:pt>
              </c:strCache>
            </c:strRef>
          </c:cat>
          <c:val>
            <c:numRef>
              <c:f>'[Диаграмма в Microsoft Office PowerPoint]Доходы'!$B$3:$B$7</c:f>
              <c:numCache>
                <c:formatCode>#,##0.00</c:formatCode>
                <c:ptCount val="5"/>
                <c:pt idx="0">
                  <c:v>34.700000000000003</c:v>
                </c:pt>
                <c:pt idx="1">
                  <c:v>46.2</c:v>
                </c:pt>
                <c:pt idx="2">
                  <c:v>2</c:v>
                </c:pt>
                <c:pt idx="3">
                  <c:v>1.5</c:v>
                </c:pt>
                <c:pt idx="4">
                  <c:v>36.300000000000011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628-4685-B657-BE01FB698FDA}"/>
            </c:ext>
          </c:extLst>
        </c:ser>
        <c:ser>
          <c:idx val="1"/>
          <c:order val="1"/>
          <c:tx>
            <c:strRef>
              <c:f>'[Диаграмма в Microsoft Office PowerPoint]Доходы'!$A$3:$A$8</c:f>
              <c:strCache>
                <c:ptCount val="1"/>
                <c:pt idx="0">
                  <c:v>Налоговые и неналоговые доходы Дотации бюджетам городских округов на выравнивание бюджетной обеспеченности из бюджета субъекта Российской Федерации Субсидии бюджетам бюджетной системы Российской Федерации (межбюджетные субсидии) Иные межбюджетные трансфер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628-4685-B657-BE01FB698FDA}"/>
            </c:ext>
          </c:extLst>
        </c:ser>
        <c:ser>
          <c:idx val="2"/>
          <c:order val="2"/>
          <c:tx>
            <c:strRef>
              <c:f>'[Диаграмма в Microsoft Office PowerPoint]Доходы'!$A$1</c:f>
              <c:strCache>
                <c:ptCount val="1"/>
                <c:pt idx="0">
                  <c:v>Поступление доходов в бюджет городского округа ЗАТО Михайловский на 2019 год 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628-4685-B657-BE01FB698F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1317184375041"/>
          <c:y val="0.28179829245482246"/>
          <c:w val="0.3194185629105441"/>
          <c:h val="0.65080954535855629"/>
        </c:manualLayout>
      </c:layout>
      <c:overlay val="0"/>
      <c:txPr>
        <a:bodyPr/>
        <a:lstStyle/>
        <a:p>
          <a:pPr rtl="0"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395813141655649E-2"/>
          <c:y val="0.15300173338310669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explosion val="17"/>
          <c:dPt>
            <c:idx val="1"/>
            <c:bubble3D val="0"/>
            <c:spPr>
              <a:solidFill>
                <a:srgbClr val="FFCC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66FFFF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EF5765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Pt>
            <c:idx val="5"/>
            <c:bubble3D val="0"/>
            <c:explosion val="19"/>
            <c:spPr>
              <a:solidFill>
                <a:srgbClr val="FFFF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FF00FF"/>
              </a:solidFill>
              <a:ln>
                <a:noFill/>
              </a:ln>
            </c:spPr>
          </c:dPt>
          <c:dPt>
            <c:idx val="7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rgbClr val="00FFFF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7.0939656848449495E-2"/>
                  <c:y val="-0.11805531773017146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Общегосударственные вопросы </a:t>
                    </a:r>
                    <a:r>
                      <a:rPr lang="ru-RU" dirty="0" smtClean="0"/>
                      <a:t>41 329,80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3.1837563411954803E-2"/>
                  <c:y val="-0.1722624966445605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оборона </a:t>
                    </a:r>
                    <a:r>
                      <a:rPr lang="ru-RU" dirty="0" smtClean="0"/>
                      <a:t>139,00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0"/>
                  <c:y val="5.8770624630489952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безопасность и правоохранительная деятельность </a:t>
                    </a:r>
                    <a:r>
                      <a:rPr lang="ru-RU" dirty="0" smtClean="0"/>
                      <a:t>4 837,90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8.0442874265061179E-2"/>
                  <c:y val="0.10959544516594408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экономика </a:t>
                    </a:r>
                    <a:r>
                      <a:rPr lang="ru-RU" dirty="0" smtClean="0"/>
                      <a:t>10 017,50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5648534559622621"/>
                  <c:y val="-2.5764834335985295E-3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err="1"/>
                      <a:t>Жилищно</a:t>
                    </a:r>
                    <a:r>
                      <a:rPr lang="ru-RU" dirty="0"/>
                      <a:t> - коммунальное хозяйство </a:t>
                    </a:r>
                    <a:r>
                      <a:rPr lang="ru-RU" dirty="0" smtClean="0"/>
                      <a:t>12 924,00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2.1604938271604937E-2"/>
                  <c:y val="0.32058525445303021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Образование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59 921,80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5270693593856324"/>
                  <c:y val="-1.0305885999859613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Культура, </a:t>
                    </a:r>
                    <a:r>
                      <a:rPr lang="ru-RU" dirty="0" smtClean="0"/>
                      <a:t>кинематография</a:t>
                    </a:r>
                  </a:p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 4 629,20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0.10360102556624866"/>
                  <c:y val="-5.4057212274066782E-3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1 151,80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28070708175366971"/>
                  <c:y val="-5.1529429999298063E-3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Средства массовой информации </a:t>
                    </a:r>
                    <a:r>
                      <a:rPr lang="ru-RU" dirty="0" smtClean="0"/>
                      <a:t>2 273,70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41329.800000000003</c:v>
                </c:pt>
                <c:pt idx="1">
                  <c:v>139</c:v>
                </c:pt>
                <c:pt idx="2">
                  <c:v>4837.9000000000005</c:v>
                </c:pt>
                <c:pt idx="3">
                  <c:v>10017.5</c:v>
                </c:pt>
                <c:pt idx="4">
                  <c:v>12924</c:v>
                </c:pt>
                <c:pt idx="5">
                  <c:v>59921.8</c:v>
                </c:pt>
                <c:pt idx="6">
                  <c:v>4629.2</c:v>
                </c:pt>
                <c:pt idx="7">
                  <c:v>1151.8</c:v>
                </c:pt>
                <c:pt idx="8">
                  <c:v>2273.6999999999998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0.30118338753883234</c:v>
                </c:pt>
                <c:pt idx="1">
                  <c:v>1.0129371753044461E-3</c:v>
                </c:pt>
                <c:pt idx="2">
                  <c:v>3.5255314823060283E-2</c:v>
                </c:pt>
                <c:pt idx="3">
                  <c:v>7.3000706141095592E-2</c:v>
                </c:pt>
                <c:pt idx="4">
                  <c:v>9.4181295349889671E-2</c:v>
                </c:pt>
                <c:pt idx="5">
                  <c:v>0.43666920022415795</c:v>
                </c:pt>
                <c:pt idx="6">
                  <c:v>3.3734451596542009E-2</c:v>
                </c:pt>
                <c:pt idx="7">
                  <c:v>8.3935326511918058E-3</c:v>
                </c:pt>
                <c:pt idx="8">
                  <c:v>1.6569174499926037E-2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309419655876347E-2"/>
          <c:y val="0.14826096288623236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'[Диаграмма в Microsoft Office PowerPoint]Расходы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ЗАТО Михайловский на 2019 год </c:v>
                </c:pt>
              </c:strCache>
            </c:strRef>
          </c:tx>
          <c:spPr>
            <a:ln>
              <a:noFill/>
            </a:ln>
          </c:spPr>
          <c:explosion val="22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EF5765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66FF66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2B0ED8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FFFF0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FF00FF"/>
              </a:solidFill>
              <a:ln>
                <a:noFill/>
              </a:ln>
            </c:spPr>
          </c:dPt>
          <c:dPt>
            <c:idx val="8"/>
            <c:bubble3D val="0"/>
            <c:spPr>
              <a:solidFill>
                <a:srgbClr val="00FFFF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1.6927311169437152E-2"/>
                  <c:y val="-0.1672704792328174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Общегосударственные вопросы </a:t>
                    </a:r>
                    <a:r>
                      <a:rPr lang="ru-RU" dirty="0" smtClean="0"/>
                      <a:t>37 559,50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7.4974482356372121E-2"/>
                  <c:y val="-0.19736237483318869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оборона </a:t>
                    </a:r>
                    <a:r>
                      <a:rPr lang="ru-RU" dirty="0" smtClean="0"/>
                      <a:t>153,40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8.8662996986487913E-2"/>
                  <c:y val="-7.6222010652760533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безопасность и правоохранительная деятельность </a:t>
                    </a:r>
                    <a:r>
                      <a:rPr lang="ru-RU" dirty="0" smtClean="0"/>
                      <a:t>5 407,90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5.7336930105958981E-3"/>
                  <c:y val="2.0461752382018906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экономика </a:t>
                    </a:r>
                    <a:r>
                      <a:rPr lang="ru-RU" dirty="0" smtClean="0"/>
                      <a:t>5 113,50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1778348886944687"/>
                  <c:y val="0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err="1"/>
                      <a:t>Жилищно</a:t>
                    </a:r>
                    <a:r>
                      <a:rPr lang="ru-RU" dirty="0"/>
                      <a:t> - коммунальное хозяйство </a:t>
                    </a:r>
                    <a:r>
                      <a:rPr lang="ru-RU" dirty="0" smtClean="0"/>
                      <a:t>1 417,90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0"/>
                  <c:y val="0.23079220930440669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Образование </a:t>
                    </a:r>
                    <a:r>
                      <a:rPr lang="ru-RU" dirty="0" smtClean="0"/>
                      <a:t>46 530,40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0949693788276467"/>
                  <c:y val="1.6282722594064512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Культура, кинематография </a:t>
                    </a:r>
                    <a:endParaRPr lang="ru-RU" dirty="0" smtClean="0"/>
                  </a:p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5 179,30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0.10273050938077184"/>
                  <c:y val="-3.0814599139580245E-2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1 104,50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0.31130346553902982"/>
                  <c:y val="0"/>
                </c:manualLayout>
              </c:layout>
              <c:tx>
                <c:rich>
                  <a:bodyPr rot="0" vert="horz" anchor="t" anchorCtr="0"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Средства массовой информации </a:t>
                    </a:r>
                    <a:r>
                      <a:rPr lang="ru-RU" dirty="0" smtClean="0"/>
                      <a:t>2 458,80</a:t>
                    </a:r>
                    <a:endParaRPr lang="ru-RU" dirty="0"/>
                  </a:p>
                </c:rich>
              </c:tx>
              <c:numFmt formatCode="0.00%" sourceLinked="0"/>
              <c:spPr>
                <a:solidFill>
                  <a:srgbClr val="71C2FF"/>
                </a:solidFill>
                <a:effectLst>
                  <a:innerShdw blurRad="1143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7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ФКР'!$C$3:$C$11</c:f>
              <c:numCache>
                <c:formatCode>#,##0.00</c:formatCode>
                <c:ptCount val="9"/>
                <c:pt idx="0">
                  <c:v>37559.5</c:v>
                </c:pt>
                <c:pt idx="1">
                  <c:v>153.4</c:v>
                </c:pt>
                <c:pt idx="2">
                  <c:v>5407.9</c:v>
                </c:pt>
                <c:pt idx="3">
                  <c:v>5113.5</c:v>
                </c:pt>
                <c:pt idx="4">
                  <c:v>1417.9</c:v>
                </c:pt>
                <c:pt idx="5">
                  <c:v>46530.400000000001</c:v>
                </c:pt>
                <c:pt idx="6">
                  <c:v>5179.3</c:v>
                </c:pt>
                <c:pt idx="7">
                  <c:v>1104.5</c:v>
                </c:pt>
                <c:pt idx="8">
                  <c:v>2458.8000000000002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'[Диаграмма в Microsoft Office PowerPoint]Расходы ФКР'!$A$3:$B$11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'[Диаграмма в Microsoft Office PowerPoint]Расходы ФКР'!$D$3:$D$11</c:f>
              <c:numCache>
                <c:formatCode>0.00%</c:formatCode>
                <c:ptCount val="9"/>
                <c:pt idx="0">
                  <c:v>0.35796453092298136</c:v>
                </c:pt>
                <c:pt idx="1">
                  <c:v>1.4619938775432401E-3</c:v>
                </c:pt>
                <c:pt idx="2">
                  <c:v>5.1540526012816737E-2</c:v>
                </c:pt>
                <c:pt idx="3">
                  <c:v>4.8734717684598174E-2</c:v>
                </c:pt>
                <c:pt idx="4">
                  <c:v>1.3513436238386967E-2</c:v>
                </c:pt>
                <c:pt idx="5">
                  <c:v>0.44346258096243801</c:v>
                </c:pt>
                <c:pt idx="6">
                  <c:v>4.9361831094913336E-2</c:v>
                </c:pt>
                <c:pt idx="7">
                  <c:v>1.0526546530290148E-2</c:v>
                </c:pt>
                <c:pt idx="8">
                  <c:v>2.3433836676032074E-2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6" y="3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7"/>
            <a:ext cx="5438140" cy="44669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8587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6" y="9428587"/>
            <a:ext cx="2945659" cy="49633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545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60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2024/11/13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2025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2026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2027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000" i="1" dirty="0" smtClean="0"/>
              <a:t>Показатели прогноза социально-экономического развития МО п. Михайловский на 2025 – 2027 годы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214438"/>
          <a:ext cx="8229600" cy="5162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(на 1 января года)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2 422,0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2 355,0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2 321,0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2 357,0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2 332,0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2 307,0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 до 18 лет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499,0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490,0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480,0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467,0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453,0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439,0</a:t>
                      </a:r>
                    </a:p>
                  </a:txBody>
                  <a:tcPr marL="9525" marR="9525" marT="9525" marB="0" anchor="b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Количество родившихся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 рождаемости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число родившихся живыми</a:t>
                      </a:r>
                      <a:b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b"/>
                </a:tc>
              </a:tr>
              <a:tr h="3708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Количество умерших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</a:p>
                  </a:txBody>
                  <a:tcPr marL="9525" marR="9525" marT="9525" marB="0" anchor="b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108,9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57,5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 смертности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число умерших 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 1000 человек населения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-17,6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-15,8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-4,8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328592"/>
          </a:xfrm>
        </p:spPr>
        <p:txBody>
          <a:bodyPr/>
          <a:lstStyle/>
          <a:p>
            <a:pPr algn="ctr"/>
            <a:r>
              <a:rPr lang="ru-RU" sz="2000" i="1" dirty="0">
                <a:solidFill>
                  <a:srgbClr val="000000"/>
                </a:solidFill>
                <a:cs typeface="+mj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j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j-cs"/>
              </a:rPr>
              <a:t>2027 годы</a:t>
            </a: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7" y="1397000"/>
          <a:ext cx="864400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  <a:gridCol w="960445"/>
              </a:tblGrid>
              <a:tr h="37084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PT Astra Serif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1" y="2143117"/>
          <a:ext cx="8643994" cy="3429024"/>
        </p:xfrm>
        <a:graphic>
          <a:graphicData uri="http://schemas.openxmlformats.org/drawingml/2006/table">
            <a:tbl>
              <a:tblPr/>
              <a:tblGrid>
                <a:gridCol w="388614"/>
                <a:gridCol w="1540210"/>
                <a:gridCol w="1000132"/>
                <a:gridCol w="928694"/>
                <a:gridCol w="928694"/>
                <a:gridCol w="928694"/>
                <a:gridCol w="1000132"/>
                <a:gridCol w="1000132"/>
                <a:gridCol w="928692"/>
              </a:tblGrid>
              <a:tr h="4645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latin typeface="PT Astra Serif"/>
                        </a:rPr>
                        <a:t>Промышленное производство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45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2.1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415 173,0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132 035,6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142 358,9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153 749,5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160 564,8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latin typeface="PT Astra Serif"/>
                        </a:rPr>
                        <a:t>167 962,5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5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82,2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30,8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latin typeface="PT Astra Serif"/>
                        </a:rPr>
                        <a:t>Добыча полезных ископаемых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6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2.3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 smtClean="0">
                        <a:latin typeface="PT Astra Serif"/>
                      </a:endParaRPr>
                    </a:p>
                    <a:p>
                      <a:pPr algn="r" fontAlgn="b"/>
                      <a:endParaRPr lang="ru-RU" sz="1000" b="0" i="0" u="none" strike="noStrike" dirty="0" smtClean="0">
                        <a:latin typeface="PT Astra Serif"/>
                      </a:endParaRPr>
                    </a:p>
                    <a:p>
                      <a:pPr algn="r" fontAlgn="b"/>
                      <a:r>
                        <a:rPr lang="ru-RU" sz="1000" b="0" i="0" u="none" strike="noStrike" dirty="0" smtClean="0">
                          <a:latin typeface="PT Astra Serif"/>
                        </a:rPr>
                        <a:t>-</a:t>
                      </a:r>
                      <a:endParaRPr lang="ru-RU" sz="10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49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781237"/>
        </p:xfrm>
        <a:graphic>
          <a:graphicData uri="http://schemas.openxmlformats.org/drawingml/2006/table">
            <a:tbl>
              <a:tblPr/>
              <a:tblGrid>
                <a:gridCol w="357190"/>
                <a:gridCol w="1428760"/>
                <a:gridCol w="857256"/>
                <a:gridCol w="1000131"/>
                <a:gridCol w="928694"/>
                <a:gridCol w="928694"/>
                <a:gridCol w="928694"/>
                <a:gridCol w="857256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 </a:t>
                      </a:r>
                      <a:r>
                        <a:rPr lang="ru-RU" sz="1000" b="0" i="0" u="none" strike="noStrike" dirty="0" smtClean="0">
                          <a:latin typeface="PT Astra Serif"/>
                        </a:rPr>
                        <a:t>2,4</a:t>
                      </a:r>
                      <a:endParaRPr lang="ru-RU" sz="1000" b="0" i="0" u="none" strike="noStrike" dirty="0">
                        <a:latin typeface="PT Astra Serif"/>
                      </a:endParaRP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 dirty="0">
                          <a:latin typeface="PT Astra Serif"/>
                        </a:rPr>
                        <a:t>06 Добыча сырой нефти и природного газа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2.5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2.6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latin typeface="PT Astra Serif"/>
                        </a:rPr>
                        <a:t>08 Добыча прочих полезных ископаемых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2.7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2.8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1000" b="0" i="0" u="none" strike="noStrike">
                          <a:latin typeface="PT Astra Serif"/>
                        </a:rPr>
                      </a:br>
                      <a:r>
                        <a:rPr lang="ru-RU" sz="10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4699" marR="4699" marT="46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4699" marR="4699" marT="4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>
                          <a:latin typeface="PT Astra Serif"/>
                        </a:rPr>
                        <a:t>09 Предоставление услуг в области добычи полезных ископаемы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Обрабатывающие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10 Производство пищевых 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11 Производство напитков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13 Производство текстильных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14 Производство одежды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384362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15 Производство кожи и изделий из кожи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16 Обработка древесины и производство изделий из дерева и пробки, кроме мебели, производство изделий из соломки и материалов для плетения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17 Производство бумаги и бумажных изделий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18 Деятельность полиграфическая и копирование носителей информации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972882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19 Производство кокса и нефтепродуктов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20 Производство химических веществ и химических продуктов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21 Производство лекарственных средств и материалов, применяемых в медицинских целях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2025 год и на плановый период 2026 и 2027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2025 год и на плановый период 2026 и 2027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22 Производство резиновых и пластмассовых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23 Производство прочей неметаллической минеральной продукции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6820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24 Производство металлургическое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25 Производство готовых металлических изделий, кроме машин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26 Производство компьютеров, электронных и  оптических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27 Производство электрического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28 Производство машин и оборудования, не включенных в другие группировки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29 Производство автотранспортных средств, прицепов и полуприцепов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30 Производство прочих транспортных средств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31 Производство мебели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1582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32 Производство прочих готовых изделий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PT Astra Serif"/>
                        </a:rPr>
                        <a:t>33 Ремонт и монтаж машин и оборудования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29958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Обеспечение электрической энергией, газом и паром; кондиционирование воздуха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Водоснабжение; водоотведение, организация сбора и утилизации отходов, деятельность по ликвидации загрязнений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отгруженных товаров собственного производства, выполненных работ и услуг собственными силами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415 173,0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132 035,6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142 358,9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153 749,5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160 564,8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167 962,5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04719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2.62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промышленного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Подакцизные товары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производства подакцизных товаров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дкл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2.64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объем производства подакцизных товаров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 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Сельское хозяйство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Продукция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4915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3.2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производства продукции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производства продукции сельского хозяйства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6 742,0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6 182,0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6 540,0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6 906,0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7 321,0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7 760,0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доходов, уменьшенных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 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379,6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5297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Производство важнейших видов продукции в натуральном выражении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зерна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семян масличных культур – 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 том числе подсолнечника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картофеля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овощей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PT Astra Serif"/>
                        </a:rPr>
                        <a:t>в т.ч. закрытого грунта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00594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Валовой сбор сахарной свеклы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Скот и птица на убой (в живом весе)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Молоко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тонн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Яйца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шт.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Электроэнергия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 том числе произведенная: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атомными 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047195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5.14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тепловыми 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гидроэлектростанциями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млн. кВт. 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Строительство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Объем работ, выполненных по виду деятельности "Строительство"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работ, выполненных по виду деятельности "Строительство"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6.3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Ввод в действие жилых домов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кв. м общей площади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87968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Торговля, общественное питание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Оборот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158 481,6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175 849,6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197 240,0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215 450,0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233 290,0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250 370,0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оборота розничной торговли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Оборот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7 366,4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7 899,3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8 960,0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9 790,0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10 600,0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11 380,0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объема оборота общественного питания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116,3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690137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Инвестиции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Инвестиции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532 205,0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56 603,0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10 038 100,0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10 550 043,0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10 900 000,0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12 350 000,0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инвестиций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16 360,0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98,1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8.3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Индекс-дефлятор инвестиций в основной капитал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Труд и занятость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latin typeface="PT Astra Serif"/>
                        </a:rPr>
                        <a:t>Среднесписочная численность работающих в экономике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1 085,0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960,0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953,0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953,0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959,0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961,0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среднесписочной численности работающих в экономике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962418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PT Astra Serif"/>
                        </a:rPr>
                        <a:t>Фонд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415 815,0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411 558,0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463 826,0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502 787,0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541 502,0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578 324,0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фонда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% г/</a:t>
                      </a:r>
                      <a:r>
                        <a:rPr lang="ru-RU" sz="900" b="0" i="0" u="none" strike="noStrike" dirty="0" err="1">
                          <a:latin typeface="PT Astra Serif"/>
                        </a:rPr>
                        <a:t>г</a:t>
                      </a:r>
                      <a:endParaRPr lang="ru-RU" sz="9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99,0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Номинальная начисленная среднемесячная заработная плата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рублей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31 936,6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35 725,5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40 579,7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43 987,0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47 044,6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50 139,1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номинальной начисленной среднемесячной заработной платы работников организаций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Выплаты социального характера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1647,1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892,0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latin typeface="PT Astra Serif"/>
                        </a:rPr>
                        <a:t>1090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1174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1254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выплат социального характера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54,2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4533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Численность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численности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83,8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454533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9.11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Чистый доход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тыс.рублей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97,0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116,0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чистого дохода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104,9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103,7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103,6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3214710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Игорный бизнес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latin typeface="PT Astra Serif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букмекерских контор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тотализаторов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 интрактивных ставок тотализатора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процессинговых центров  интрактивных ставок букмекерской конторы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2025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– </a:t>
            </a:r>
            <a:r>
              <a:rPr lang="ru-RU" sz="2000" i="1" dirty="0" smtClean="0">
                <a:solidFill>
                  <a:srgbClr val="000000"/>
                </a:solidFill>
                <a:cs typeface="+mn-cs"/>
              </a:rPr>
              <a:t>2027 </a:t>
            </a:r>
            <a:r>
              <a:rPr lang="ru-RU" sz="2000" i="1" dirty="0">
                <a:solidFill>
                  <a:srgbClr val="000000"/>
                </a:solidFill>
                <a:cs typeface="+mn-cs"/>
              </a:rPr>
              <a:t>годы</a:t>
            </a:r>
            <a:br>
              <a:rPr lang="ru-RU" sz="2000" i="1" dirty="0">
                <a:solidFill>
                  <a:srgbClr val="000000"/>
                </a:solidFill>
                <a:cs typeface="+mn-cs"/>
              </a:rPr>
            </a:br>
            <a:endParaRPr lang="ru-RU" i="1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8" y="1142984"/>
          <a:ext cx="8258199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713"/>
                <a:gridCol w="930498"/>
                <a:gridCol w="930498"/>
                <a:gridCol w="930498"/>
                <a:gridCol w="930498"/>
                <a:gridCol w="930498"/>
                <a:gridCol w="930498"/>
                <a:gridCol w="930498"/>
              </a:tblGrid>
              <a:tr h="3929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*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 показателя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solidFill>
                      <a:srgbClr val="71C2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1928802"/>
          <a:ext cx="8286807" cy="2571768"/>
        </p:xfrm>
        <a:graphic>
          <a:graphicData uri="http://schemas.openxmlformats.org/drawingml/2006/table">
            <a:tbl>
              <a:tblPr/>
              <a:tblGrid>
                <a:gridCol w="357189"/>
                <a:gridCol w="1428760"/>
                <a:gridCol w="857257"/>
                <a:gridCol w="1000131"/>
                <a:gridCol w="928694"/>
                <a:gridCol w="928694"/>
                <a:gridCol w="928694"/>
                <a:gridCol w="928694"/>
                <a:gridCol w="928694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PT Astra Serif"/>
                        </a:rPr>
                        <a:t>10.5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пунктов приема ставок тотализаторов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Количество приема ставок букмекерских контор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единиц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latin typeface="PT Astra Serif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PT Astra Serif"/>
                        </a:rPr>
                        <a:t>Примечание: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942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* Используются фактические статистические данные, которые разрабатываются субъектами официального статистического учета.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9604836"/>
              </p:ext>
            </p:extLst>
          </p:nvPr>
        </p:nvGraphicFramePr>
        <p:xfrm>
          <a:off x="1547664" y="1729520"/>
          <a:ext cx="6336704" cy="4112732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1147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325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788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218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172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2024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года составила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2321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68,0%-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граждане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1698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20,0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468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15,0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155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i="1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b="1" i="1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657134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785794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06610"/>
              </p:ext>
            </p:extLst>
          </p:nvPr>
        </p:nvGraphicFramePr>
        <p:xfrm>
          <a:off x="4566463" y="366553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429124" y="400050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732603"/>
              </p:ext>
            </p:extLst>
          </p:nvPr>
        </p:nvGraphicFramePr>
        <p:xfrm>
          <a:off x="2285984" y="3429000"/>
          <a:ext cx="4464497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5769998"/>
              </p:ext>
            </p:extLst>
          </p:nvPr>
        </p:nvGraphicFramePr>
        <p:xfrm>
          <a:off x="1785918" y="4143380"/>
          <a:ext cx="4643470" cy="20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2023-2027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2468609"/>
              </p:ext>
            </p:extLst>
          </p:nvPr>
        </p:nvGraphicFramePr>
        <p:xfrm>
          <a:off x="958850" y="2220913"/>
          <a:ext cx="7391400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Лист" r:id="rId3" imgW="6734192" imgH="2648062" progId="Excel.Sheet.8">
                  <p:embed/>
                </p:oleObj>
              </mc:Choice>
              <mc:Fallback>
                <p:oleObj name="Лист" r:id="rId3" imgW="6734192" imgH="2648062" progId="Excel.Sheet.8">
                  <p:embed/>
                  <p:pic>
                    <p:nvPicPr>
                      <p:cNvPr id="0" name="Объект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0" y="2220913"/>
                        <a:ext cx="7391400" cy="290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i="1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i="1" dirty="0" smtClean="0">
                <a:solidFill>
                  <a:srgbClr val="000000"/>
                </a:solidFill>
              </a:rPr>
            </a:br>
            <a:r>
              <a:rPr lang="ru-RU" altLang="ru-RU" sz="2400" i="1" dirty="0" smtClean="0">
                <a:solidFill>
                  <a:srgbClr val="000000"/>
                </a:solidFill>
              </a:rPr>
              <a:t>в бюджет МО п. Михайловский 2023-2027 гг. млн.руб.</a:t>
            </a: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1142984"/>
            <a:ext cx="250029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6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074847"/>
              </p:ext>
            </p:extLst>
          </p:nvPr>
        </p:nvGraphicFramePr>
        <p:xfrm>
          <a:off x="214282" y="1571612"/>
          <a:ext cx="685804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Структура безвозмездных поступлений на </a:t>
            </a:r>
            <a:r>
              <a:rPr lang="ru-RU" sz="2800" i="1" dirty="0" smtClean="0"/>
              <a:t>2025 год</a:t>
            </a:r>
            <a:r>
              <a:rPr lang="ru-RU" sz="2800" i="1" dirty="0" smtClean="0"/>
              <a:t>, %</a:t>
            </a:r>
            <a:endParaRPr lang="ru-RU" sz="2800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716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1085"/>
              </p:ext>
            </p:extLst>
          </p:nvPr>
        </p:nvGraphicFramePr>
        <p:xfrm>
          <a:off x="107504" y="116632"/>
          <a:ext cx="8928992" cy="6670095"/>
        </p:xfrm>
        <a:graphic>
          <a:graphicData uri="http://schemas.openxmlformats.org/drawingml/2006/table">
            <a:tbl>
              <a:tblPr/>
              <a:tblGrid>
                <a:gridCol w="2159794"/>
                <a:gridCol w="607509"/>
                <a:gridCol w="617073"/>
                <a:gridCol w="720080"/>
                <a:gridCol w="807901"/>
                <a:gridCol w="715018"/>
                <a:gridCol w="715018"/>
                <a:gridCol w="569929"/>
                <a:gridCol w="720080"/>
                <a:gridCol w="648072"/>
                <a:gridCol w="648518"/>
              </a:tblGrid>
              <a:tr h="186141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Михайловский </a:t>
                      </a:r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Саратовской </a:t>
                      </a:r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7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факт,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2027года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48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555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31 214,1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34 670,4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36 847,2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118,0%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159,5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20 469.0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27 889,0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32 928,7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118,1%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35 110,5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125,9%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37 427,8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106,6%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899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14 065.8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21 772,4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26 540,0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30 670,0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3 410.4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3 104,2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3 508,7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3 691,5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3 859,8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71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585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255.0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289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445.1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2688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налогообложения, зачисляемый в бюджеты городских округов (сумма платежа (перерасчеты, недоимка и задолженность по соответствующему платежу, в том числе по отмененному)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26.5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156,8%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416.3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1 849.2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108,2%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5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по делам, рассматриваемым в судах общей юрисдикции, мировыми судьями (за исключением Верховного Суда Российской Федерации)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8 086.0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3 325,1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1 741,7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1 736,7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21,5%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1 731,7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99,7%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485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имущества, находящегося  в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1 456.5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07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117.3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35,6%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2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9964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поступающие в порядке возмещения расходов, понесенных в связи с эксплуатацией имущества городских округов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560.4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88545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Инициативные платежи, зачисляемые в бюджеты городских округов (инициативные платежи граждан на реализацию проекта «Устройство зоны отдыха на территории рощи Памяти, расположенной в 15 метрах на восток от </a:t>
                      </a:r>
                      <a:r>
                        <a:rPr lang="ru-RU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ул.Химиков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(от дома №5 до дома №8)» с использованием средств областного бюджета)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15896"/>
              </p:ext>
            </p:extLst>
          </p:nvPr>
        </p:nvGraphicFramePr>
        <p:xfrm>
          <a:off x="323525" y="188641"/>
          <a:ext cx="8363274" cy="5071589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2025-2027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126 152,5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101 907,8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86 040,90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84 607,3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83,0%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86 388,5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126 152,5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101 907,8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86 040,90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68,2%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84 607,3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83,0%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86 388,5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39 758,2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42 171,9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46 165,3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47 475,1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119,4%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49 168,4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18 571,6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20 877,5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2 051,6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30 494,5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33 361,0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36 342,2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35 969,2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36 053,9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37 325,2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5 497,4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481,8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1 166,2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32 928,7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118,1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24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1 741,7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52,4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24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35 110,5  </a:t>
            </a:r>
            <a:r>
              <a:rPr lang="x-none" sz="1400"/>
              <a:t>тыс. рублей (</a:t>
            </a:r>
            <a:r>
              <a:rPr lang="ru-RU" sz="1400" dirty="0" smtClean="0"/>
              <a:t>106,6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1 736,7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7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37 427,8</a:t>
            </a:r>
            <a:r>
              <a:rPr lang="x-none" sz="1400" smtClean="0"/>
              <a:t>тыс</a:t>
            </a:r>
            <a:r>
              <a:rPr lang="x-none" sz="1400"/>
              <a:t>. рублей (</a:t>
            </a:r>
            <a:r>
              <a:rPr lang="ru-RU" sz="1400" dirty="0" smtClean="0"/>
              <a:t>106,6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</a:t>
            </a:r>
            <a:r>
              <a:rPr lang="x-none" sz="1400" smtClean="0"/>
              <a:t>–</a:t>
            </a:r>
            <a:r>
              <a:rPr lang="ru-RU" sz="1400" dirty="0" smtClean="0"/>
              <a:t>1 731,7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99,7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</a:t>
            </a:r>
            <a:r>
              <a:rPr lang="x-none" sz="1400" smtClean="0"/>
              <a:t>202</a:t>
            </a:r>
            <a:r>
              <a:rPr lang="ru-RU" sz="1400" dirty="0" smtClean="0"/>
              <a:t>6</a:t>
            </a:r>
            <a:r>
              <a:rPr lang="x-none" sz="1400" smtClean="0"/>
              <a:t> </a:t>
            </a:r>
            <a:r>
              <a:rPr lang="x-none" sz="1400"/>
              <a:t>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9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2025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59183"/>
              </p:ext>
            </p:extLst>
          </p:nvPr>
        </p:nvGraphicFramePr>
        <p:xfrm>
          <a:off x="571472" y="1142984"/>
          <a:ext cx="815816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2026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/>
          </a:p>
        </p:txBody>
      </p:sp>
      <p:graphicFrame>
        <p:nvGraphicFramePr>
          <p:cNvPr id="4" name="Содержимое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154125"/>
              </p:ext>
            </p:extLst>
          </p:nvPr>
        </p:nvGraphicFramePr>
        <p:xfrm>
          <a:off x="428596" y="1071546"/>
          <a:ext cx="822960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на 2027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тыс.рублей)</a:t>
            </a:r>
            <a:endParaRPr lang="ru-RU" sz="2800" dirty="0"/>
          </a:p>
        </p:txBody>
      </p:sp>
      <p:graphicFrame>
        <p:nvGraphicFramePr>
          <p:cNvPr id="4" name="Содержимое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816325"/>
              </p:ext>
            </p:extLst>
          </p:nvPr>
        </p:nvGraphicFramePr>
        <p:xfrm>
          <a:off x="571472" y="1000108"/>
          <a:ext cx="8229600" cy="5026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разделам и подразделам на 2025 год и плановый период 2026 и 2027 годы тыс. 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509105"/>
              </p:ext>
            </p:extLst>
          </p:nvPr>
        </p:nvGraphicFramePr>
        <p:xfrm>
          <a:off x="395536" y="692699"/>
          <a:ext cx="8060757" cy="5920167"/>
        </p:xfrm>
        <a:graphic>
          <a:graphicData uri="http://schemas.openxmlformats.org/drawingml/2006/table">
            <a:tbl>
              <a:tblPr/>
              <a:tblGrid>
                <a:gridCol w="3312368"/>
                <a:gridCol w="432048"/>
                <a:gridCol w="432048"/>
                <a:gridCol w="720080"/>
                <a:gridCol w="792088"/>
                <a:gridCol w="910395"/>
                <a:gridCol w="699516"/>
                <a:gridCol w="762214"/>
              </a:tblGrid>
              <a:tr h="5760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2024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2027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37 394,3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41 329,8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42 328,1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43 484,7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44 834,6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3 198,7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2 682,7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2 790,1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11 936,7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12 086,3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12 203,1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12 203,7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12 204,3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2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5 179,0 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6 008,0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6 116,0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17 079,8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20 353,8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21 119,9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22 374,9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23 724,2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4 957,6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4 838,0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5 257,2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4 157,6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5 257,1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4 471,9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10 017,5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5 643,0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5 825,8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5 994,1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4305,0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9 889,3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5 508,7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5 691,5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5 859,8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6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44 126,6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12 924,0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2 992,7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16 875,1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12 644,0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2 992,7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2 602,7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000287"/>
              </p:ext>
            </p:extLst>
          </p:nvPr>
        </p:nvGraphicFramePr>
        <p:xfrm>
          <a:off x="323529" y="260648"/>
          <a:ext cx="8568951" cy="5994602"/>
        </p:xfrm>
        <a:graphic>
          <a:graphicData uri="http://schemas.openxmlformats.org/drawingml/2006/table">
            <a:tbl>
              <a:tblPr/>
              <a:tblGrid>
                <a:gridCol w="3309770"/>
                <a:gridCol w="739002"/>
                <a:gridCol w="449864"/>
                <a:gridCol w="899727"/>
                <a:gridCol w="749773"/>
                <a:gridCol w="749773"/>
                <a:gridCol w="896011"/>
                <a:gridCol w="775031"/>
              </a:tblGrid>
              <a:tr h="57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2023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2024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2026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2027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1C2FF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27 000,0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56 329,8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59 921,8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55 597,8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52 851,1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52 920,7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17 405,4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14 291,6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16 578,2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15 573,1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15 575,6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1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33 179,2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39 481,1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34 481,9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32 794,9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32 864,1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5 347,8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5 670,0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4 114,3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Обучение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5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4 463,9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4 629,2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4 463,9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4 629,2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4 632,7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4 635,4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7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920,7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1 151,8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979,6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30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669,5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769,9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620,9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645,7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95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Руководство и управление  в сфере установленных функций органов местного самоуправления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394,7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1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2 241,3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2 988,2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0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2 273,7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2 988,2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7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155 021,3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137 224,8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120 711,3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119 346,4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121 131,6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60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2026-2027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/>
          <a:lstStyle/>
          <a:p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муниципальных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п.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Михайловский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13363"/>
              </p:ext>
            </p:extLst>
          </p:nvPr>
        </p:nvGraphicFramePr>
        <p:xfrm>
          <a:off x="285720" y="0"/>
          <a:ext cx="8464455" cy="6633968"/>
        </p:xfrm>
        <a:graphic>
          <a:graphicData uri="http://schemas.openxmlformats.org/drawingml/2006/table">
            <a:tbl>
              <a:tblPr/>
              <a:tblGrid>
                <a:gridCol w="1875605"/>
                <a:gridCol w="723760"/>
                <a:gridCol w="2624729"/>
                <a:gridCol w="576064"/>
                <a:gridCol w="648072"/>
                <a:gridCol w="720080"/>
                <a:gridCol w="576064"/>
                <a:gridCol w="720081"/>
              </a:tblGrid>
              <a:tr h="242226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644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6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Цель, задачи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муниципальной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2024 год (оценка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41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35847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«Молодежная политика и оздоровление детей МО п. Михайловский Саратовской области на 2025-2027 годы»</a:t>
                      </a:r>
                    </a:p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воспитание, становление, духовное и физическое развитие молодежи.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271,9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276,6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708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правонарушений и усиление борьбы с преступностью в муниципальном образованиина2025-2027годы»</a:t>
                      </a:r>
                    </a:p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-Снижение уровня преступности, повышение раскрываемости преступлений, укрепление законности и правопорядка на территории муниципального образования;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-совершенствование социальной профилактики правонарушений, направленной на активизацию борьбы с пьянством, преступностью и безнадзорностью несовершеннолетних, семейным неблагополучием, незаконной миграцией, на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ресоциализацию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лиц, освободившихся из мест лишения свободы;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-обеспечение экономической безопасности путем усиления борьбы с различными формами посягательств на все виды собственности, усиление контроля в финансово-хозяйственной сфере, за реализацией товаров массового потребления, пресечение проявлений коррупции;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532370"/>
              </p:ext>
            </p:extLst>
          </p:nvPr>
        </p:nvGraphicFramePr>
        <p:xfrm>
          <a:off x="107505" y="-544644"/>
          <a:ext cx="8936876" cy="6983930"/>
        </p:xfrm>
        <a:graphic>
          <a:graphicData uri="http://schemas.openxmlformats.org/drawingml/2006/table">
            <a:tbl>
              <a:tblPr/>
              <a:tblGrid>
                <a:gridCol w="1317697"/>
                <a:gridCol w="698526"/>
                <a:gridCol w="3384376"/>
                <a:gridCol w="720080"/>
                <a:gridCol w="792088"/>
                <a:gridCol w="720080"/>
                <a:gridCol w="576064"/>
                <a:gridCol w="727965"/>
              </a:tblGrid>
              <a:tr h="589268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79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 (оценка)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3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411954"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2025-2027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создание благоприятной и максимально безопасной для населения обстановки в жилом секторе, на улицах и в других общественных местах;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-вовлечение в предупреждение правонарушений организаций всех форм собственности, общественных организаций и граждан;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постоянного мониторинга состояния безопасности  на территории муниципального образования п.Михайловский.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-2025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3050 м2,   в т.ч. проезжей части    3050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1,16 %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2026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3100 м2,   в т.ч. проезжей части    3100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1,18 %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2027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3400 м2,   в т.ч. проезжей части    3400 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доля отремонтированных автомобильных дорог к общей площади     1,3 %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4 523,8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5 159,3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2 308,7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2 491,5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2 659,8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7965627"/>
              </p:ext>
            </p:extLst>
          </p:nvPr>
        </p:nvGraphicFramePr>
        <p:xfrm>
          <a:off x="70991" y="-961606"/>
          <a:ext cx="9073009" cy="7472096"/>
        </p:xfrm>
        <a:graphic>
          <a:graphicData uri="http://schemas.openxmlformats.org/drawingml/2006/table">
            <a:tbl>
              <a:tblPr/>
              <a:tblGrid>
                <a:gridCol w="1500847"/>
                <a:gridCol w="731402"/>
                <a:gridCol w="3744416"/>
                <a:gridCol w="504056"/>
                <a:gridCol w="576064"/>
                <a:gridCol w="576064"/>
                <a:gridCol w="648072"/>
                <a:gridCol w="792088"/>
              </a:tblGrid>
              <a:tr h="759832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41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год (факт)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 (оценка)</a:t>
                      </a: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4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7147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местного самоуправления в муниципальном образовании п. Михайловский Саратовской области на 2025-2027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8 323,9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8 344,0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9 887,5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10 210,9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10 270,9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4120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дошкольного образования муниципального образования п. Михайловский Саратовской области на 2025-2027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17 405,4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14 291,6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16 578,2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15 575,6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244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Муниципальная программа «Развитие культуры в муниципальном образовании поселок Михайловский Саратовской области на 2025 - 2027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4 345,3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4 549,2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4 467,5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4 572,9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56203"/>
              </p:ext>
            </p:extLst>
          </p:nvPr>
        </p:nvGraphicFramePr>
        <p:xfrm>
          <a:off x="107504" y="-603448"/>
          <a:ext cx="8928991" cy="6120680"/>
        </p:xfrm>
        <a:graphic>
          <a:graphicData uri="http://schemas.openxmlformats.org/drawingml/2006/table">
            <a:tbl>
              <a:tblPr/>
              <a:tblGrid>
                <a:gridCol w="1391428"/>
                <a:gridCol w="696804"/>
                <a:gridCol w="2520280"/>
                <a:gridCol w="792088"/>
                <a:gridCol w="792088"/>
                <a:gridCol w="1152128"/>
                <a:gridCol w="683638"/>
                <a:gridCol w="900537"/>
              </a:tblGrid>
              <a:tr h="792088">
                <a:tc gridSpan="8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год (факт)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(оценка)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2069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Муниципальная программа «Развитие малого и среднего предпринимательства в муниципальном образовании п. Михайловский на 2023-2026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1) Совершенствование  нормативно-правовой базы в сфере поддержки малого и среднего предпринимательства;</a:t>
                      </a:r>
                    </a:p>
                    <a:p>
                      <a:pPr marL="10795"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2) Осуществление имущественной поддержки субъектов малого и среднего предпринимательства;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3) Максимальное удовлетворение потребностей субъектов малого и среднего предпринимательства в информационных и консультационных услугах;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Times New Roman"/>
                          <a:ea typeface="Times New Roman"/>
                        </a:rPr>
                        <a:t>4) Привлечение субъектов малого и среднего предпринимательства для выполнения муниципального заказа.</a:t>
                      </a:r>
                      <a:endParaRPr lang="ru-RU" sz="105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959363"/>
              </p:ext>
            </p:extLst>
          </p:nvPr>
        </p:nvGraphicFramePr>
        <p:xfrm>
          <a:off x="179512" y="38100"/>
          <a:ext cx="8856190" cy="6745562"/>
        </p:xfrm>
        <a:graphic>
          <a:graphicData uri="http://schemas.openxmlformats.org/drawingml/2006/table">
            <a:tbl>
              <a:tblPr/>
              <a:tblGrid>
                <a:gridCol w="153716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15457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статья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49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83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2025-2027 годах»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l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5 114,1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4 965,6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5 383,3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5 431,1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87070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 на 2025 - 2027 годы»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увеличение тиража на 2 %;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обеспечение социальной потребности населения муниципального образования в информационных услугах и повышение роли газеты «Михайловские новости» в информированности населения - создание условий для своевременного информационного обеспечения и равного доступа населения к печатным средствам массовой  информации.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развитие муниципального печатного средства массовой информации –  газеты «Михайловские новости»;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улучшение материально-технической базы учреждения;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эффективности деятельности учреждения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2 273,7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2 988,2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3 216,5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2255683"/>
              </p:ext>
            </p:extLst>
          </p:nvPr>
        </p:nvGraphicFramePr>
        <p:xfrm>
          <a:off x="179512" y="404663"/>
          <a:ext cx="8856190" cy="5040562"/>
        </p:xfrm>
        <a:graphic>
          <a:graphicData uri="http://schemas.openxmlformats.org/drawingml/2006/table">
            <a:tbl>
              <a:tblPr/>
              <a:tblGrid>
                <a:gridCol w="1537166"/>
                <a:gridCol w="878380"/>
                <a:gridCol w="3147528"/>
                <a:gridCol w="658785"/>
                <a:gridCol w="658785"/>
                <a:gridCol w="658785"/>
                <a:gridCol w="731983"/>
                <a:gridCol w="584778"/>
              </a:tblGrid>
              <a:tr h="215187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статья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2151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3921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«Благоустройство территории муниципального образования поселок Михайловский Саратовской области на 2025-2027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--комплексное благоустройство территории муниципального образования поселок Михайловский;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санитарно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эпидемиологического состояния территории муниципального образования поселок  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технического состояния отдельных объектов жизнеобеспечения;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рациональное и эффективное использования средств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населения.</a:t>
                      </a: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3 663,6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3 559,2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2 602,7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4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1606"/>
              </p:ext>
            </p:extLst>
          </p:nvPr>
        </p:nvGraphicFramePr>
        <p:xfrm>
          <a:off x="179513" y="-459432"/>
          <a:ext cx="8856984" cy="7196238"/>
        </p:xfrm>
        <a:graphic>
          <a:graphicData uri="http://schemas.openxmlformats.org/drawingml/2006/table">
            <a:tbl>
              <a:tblPr/>
              <a:tblGrid>
                <a:gridCol w="1200133"/>
                <a:gridCol w="816090"/>
                <a:gridCol w="3024337"/>
                <a:gridCol w="720080"/>
                <a:gridCol w="648072"/>
                <a:gridCol w="792088"/>
                <a:gridCol w="732081"/>
                <a:gridCol w="924103"/>
              </a:tblGrid>
              <a:tr h="64807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статья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2024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5784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2025-2027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33 627,4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39 802,3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34 641,9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32 954,9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33 024,1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6285338"/>
              </p:ext>
            </p:extLst>
          </p:nvPr>
        </p:nvGraphicFramePr>
        <p:xfrm>
          <a:off x="107504" y="-1395536"/>
          <a:ext cx="8928992" cy="7372392"/>
        </p:xfrm>
        <a:graphic>
          <a:graphicData uri="http://schemas.openxmlformats.org/drawingml/2006/table">
            <a:tbl>
              <a:tblPr/>
              <a:tblGrid>
                <a:gridCol w="1368152"/>
                <a:gridCol w="720080"/>
                <a:gridCol w="3672408"/>
                <a:gridCol w="576064"/>
                <a:gridCol w="576064"/>
                <a:gridCol w="576064"/>
                <a:gridCol w="720080"/>
                <a:gridCol w="720080"/>
              </a:tblGrid>
              <a:tr h="168681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</a:t>
                      </a: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статья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(факт)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54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21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«Управление имуществом муниципального образования п. Михайловский на 2025-2027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Инвентаризация объектов недвижимости. Межевание,      постановка на кадастровый учет земельных участков;</a:t>
                      </a:r>
                    </a:p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имущества казны</a:t>
                      </a:r>
                    </a:p>
                    <a:p>
                      <a:pPr marL="0" indent="0">
                        <a:buFontTx/>
                        <a:buChar char="-"/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   полного    и    достоверного    реестра    казны муниципального образования  поселок Михайловский; создание   условий   для   эффективного   использования   и вовлечения в хозяйственный оборот объектов недвижимости, свободных земельных участков, бесхозяйного имущества</a:t>
                      </a:r>
                      <a:endParaRPr lang="ru-RU" sz="105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5 220,2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8 574,6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9 348,1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9 945,4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10 763,3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56159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«Развитие дополнительного образования детей в МО п.Михайловский Саратовской области на 2025 – 2027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5 027,3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5 500,8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3 954,3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3 928,1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3 925,9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2025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2026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2027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</a:t>
            </a:r>
            <a:r>
              <a:rPr lang="ru-RU" altLang="ru-RU" sz="1300" dirty="0" smtClean="0"/>
              <a:t>Собрания </a:t>
            </a:r>
            <a:r>
              <a:rPr lang="ru-RU" altLang="ru-RU" sz="1300" dirty="0"/>
              <a:t>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8101183"/>
              </p:ext>
            </p:extLst>
          </p:nvPr>
        </p:nvGraphicFramePr>
        <p:xfrm>
          <a:off x="205865" y="-2757121"/>
          <a:ext cx="8758622" cy="7698289"/>
        </p:xfrm>
        <a:graphic>
          <a:graphicData uri="http://schemas.openxmlformats.org/drawingml/2006/table">
            <a:tbl>
              <a:tblPr/>
              <a:tblGrid>
                <a:gridCol w="981759"/>
                <a:gridCol w="720080"/>
                <a:gridCol w="3821019"/>
                <a:gridCol w="726396"/>
                <a:gridCol w="726396"/>
                <a:gridCol w="630845"/>
                <a:gridCol w="576064"/>
                <a:gridCol w="576063"/>
              </a:tblGrid>
              <a:tr h="3377809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latin typeface="Arial Cyr"/>
                        </a:rPr>
                        <a:t>тыс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руб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статья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Цель, задачи муниципальной программы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2023 год (факт)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2024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36406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«Профилактика терроризма и экстремизма в МО п. Михайловский на 2025-2027 годы»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сведение к  минимуму  проявлений  терроризма  и экстремизма на территории МО п.                                                                                     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Михайловский;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усиление   антитеррористической    защищенности объектов социальной сферы;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привлечение     граждан,      негосударственных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структур,  в  том  числе  СМИ  и   общественных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организаций,   для   обеспечения   максимальной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эффективности  деятельности   по   профилактике проявлений терроризма и экстремизма;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проведение   воспитательной,   пропагандистской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работы с населением,  направленной  на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предупреждение        террористической        и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экстремистской     деятельности,      повышение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бдительности.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14488"/>
          <a:ext cx="8229599" cy="173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5484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659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33299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числа детей и подростков, получивших оздоровление в летний период.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8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«Молодежная политика и оздоровление детей МО п. Михайловский Саратовской области 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71876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/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Профилактика правонарушений и усиление борьбы с преступностью в муниципальном образовании»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4214819"/>
          <a:ext cx="8286809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0"/>
                <a:gridCol w="1062581"/>
                <a:gridCol w="1183830"/>
                <a:gridCol w="1183830"/>
                <a:gridCol w="1183830"/>
                <a:gridCol w="1183830"/>
              </a:tblGrid>
              <a:tr h="29509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6862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25079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 по 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снижению преступности  среди несовершенно летних граждан, профилактика правонарушений.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27874"/>
          <a:ext cx="822959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1514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8858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90443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Ремонт автомобильных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дорог общего пользования на территории МО п.Михайловский  Саратовской области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2984,0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3468,5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786190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малого и среднего предпринимательства в муниципальном образовании п. Михайловский»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4357694"/>
          <a:ext cx="8286809" cy="1685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0"/>
                <a:gridCol w="1062581"/>
                <a:gridCol w="1183830"/>
                <a:gridCol w="1183830"/>
                <a:gridCol w="1183830"/>
                <a:gridCol w="1183830"/>
              </a:tblGrid>
              <a:tr h="46563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7730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961093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увеличение количества рабочих мест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9949"/>
          <a:ext cx="8229599" cy="3395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7981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878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23381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Переподготовка и повышение квалификации лиц , замещающих выборные муниципальные должности.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2231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деятельности органов местного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самоуправление.(в части  содержания,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вкдючая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расходы на оплату труда и начисления МУ)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местного самоуправления в муниципальном образовании п. Михайловский Саратовской области »</a:t>
            </a:r>
          </a:p>
          <a:p>
            <a:pPr fontAlgn="b"/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9949"/>
          <a:ext cx="8229599" cy="2967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7981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878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62871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среднегодового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количества детей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2231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детей от 2 до 7 лет,  охваченных программами дошкольного образования, в общей численности детей, проживающих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территории п.Михайловский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дошкольного образования муниципального образования п. Михайловский Саратовской области»</a:t>
            </a:r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19328"/>
          <a:ext cx="8229599" cy="4417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495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5532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5094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Расширение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различных форм культурно - 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досуговой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деятельности населения.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576980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Укрепление и модернизация материально-технической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базы учреждения культуры муниципального образования  поселок Михайловский Саратовской области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346841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потребителей, удовлетворенных качеством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доступностью услуг предоставляемых учреждением культуры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000109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культуры в муниципальном образовании поселок Михайловский Саратовской области»</a:t>
            </a:r>
            <a:endParaRPr lang="ru-RU" sz="1200" b="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94599"/>
          <a:ext cx="8229599" cy="2616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0387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520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40387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количества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гибели людей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6253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спасенных на 100  ЧС и происшествий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10026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Достоверность прогнозирования ЧС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1142984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03"/>
          <a:ext cx="8229599" cy="968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286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3190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808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тиража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785795"/>
            <a:ext cx="82153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«Редакция газеты «Михайловские новости» муниципального образования поселок Михайловский Саратовской области»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071810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«Благоустройство территории муниципального образования поселок Михайловский Саратовской области»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5" y="3643314"/>
          <a:ext cx="8286806" cy="1873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628"/>
                <a:gridCol w="791281"/>
                <a:gridCol w="1062581"/>
                <a:gridCol w="1183829"/>
                <a:gridCol w="1183829"/>
                <a:gridCol w="1183829"/>
                <a:gridCol w="1183829"/>
              </a:tblGrid>
              <a:tr h="49185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9729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32229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Текущий ремонт элементов малых архитектурных форм,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бордюров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1усл.ед.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22294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Дератизация территории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1усл.ед.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2664"/>
          <a:ext cx="8229599" cy="205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0369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4510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20885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ОО, получивших аттестат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 среднем общем образовании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08092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населения качеством общего образования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571481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r>
              <a:rPr lang="ru-RU" sz="16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«Управление имуществом муниципального образования п. Михайловский»</a:t>
            </a:r>
            <a:endParaRPr lang="ru-RU" sz="1600" b="1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4429132"/>
          <a:ext cx="828680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232866"/>
              </a:tblGrid>
              <a:tr h="14096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2470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806308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1- доходы, получаемые в виде арендной платы на земельные участки  до разграничения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/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2664"/>
          <a:ext cx="8229599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40369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9373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720885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и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провеление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в 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нутренних,межрайонных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физкультурных и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спортвно-массовых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мероприятий, участие в областных и всероссийских мероприятиях  разных возрастных групп населения.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571481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«Развитие дополнительного образования детей в МО п.Михайловский Саратовской области »</a:t>
            </a:r>
            <a:endParaRPr lang="ru-RU" sz="1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r>
              <a:rPr lang="ru-RU" sz="1600" b="1" dirty="0" smtClean="0">
                <a:solidFill>
                  <a:srgbClr val="000000"/>
                </a:solidFill>
                <a:latin typeface="Times New Roman"/>
              </a:rPr>
              <a:t>Муниципальная программа «Управление имуществом муниципального образования п. Михайловский»</a:t>
            </a:r>
            <a:endParaRPr lang="ru-RU" sz="1600" b="1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5" y="4857760"/>
          <a:ext cx="8215369" cy="1686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374"/>
                <a:gridCol w="779044"/>
                <a:gridCol w="1046148"/>
                <a:gridCol w="1165522"/>
                <a:gridCol w="1165522"/>
                <a:gridCol w="1165522"/>
                <a:gridCol w="1222237"/>
              </a:tblGrid>
              <a:tr h="44559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27053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970751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1- доходы, получаемые в виде арендной платы на земельные участки  до разграничения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346200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Сведения о целевых показателях (индикаторах) муниципальных программ, планируемых к достижению в результате их реализации.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143116"/>
          <a:ext cx="8229599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785818"/>
                <a:gridCol w="1055245"/>
                <a:gridCol w="1175657"/>
                <a:gridCol w="1175657"/>
                <a:gridCol w="1175657"/>
                <a:gridCol w="1175657"/>
              </a:tblGrid>
              <a:tr h="14096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 (отчет)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(план)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2026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2027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1C2FF"/>
                    </a:solidFill>
                  </a:tcPr>
                </a:tc>
              </a:tr>
              <a:tr h="61160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культурно- массовых мероприятий по реализации данной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596" y="571481"/>
            <a:ext cx="82153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"/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«Профилактика терроризма и экстремизма в МО п. Михайловский»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  <a:p>
            <a:pPr fontAlgn="b"/>
            <a:endParaRPr lang="ru-RU" sz="1600" b="1" dirty="0" smtClean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i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Саратовской </a:t>
            </a:r>
            <a:r>
              <a:rPr lang="ru-RU" altLang="ru-RU" sz="1800" b="1" i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i="1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746714"/>
              </p:ext>
            </p:extLst>
          </p:nvPr>
        </p:nvGraphicFramePr>
        <p:xfrm>
          <a:off x="539552" y="1746598"/>
          <a:ext cx="8003232" cy="3428522"/>
        </p:xfrm>
        <a:graphic>
          <a:graphicData uri="http://schemas.openxmlformats.org/drawingml/2006/table">
            <a:tbl>
              <a:tblPr firstRow="1" firstCol="1" bandRow="1"/>
              <a:tblGrid>
                <a:gridCol w="174796"/>
                <a:gridCol w="1625404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1C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01.01.2025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36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2025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2026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2027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2025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Pages>0</Pages>
  <Words>9920</Words>
  <Characters>0</Characters>
  <Application>Microsoft Office PowerPoint</Application>
  <DocSecurity>0</DocSecurity>
  <PresentationFormat>Экран (4:3)</PresentationFormat>
  <Lines>0</Lines>
  <Paragraphs>3610</Paragraphs>
  <Slides>74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7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2025 – 2027 годы</vt:lpstr>
      <vt:lpstr>Презентация PowerPoint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Показатели прогноза социально-экономического развития МО п. Михайловский на 2025 – 2027 годы 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2023-2027 г. (млн. рублей)</vt:lpstr>
      <vt:lpstr> Безвозмездные поступления  в бюджет МО п. Михайловский 2023-2027 гг. млн.руб.</vt:lpstr>
      <vt:lpstr>Структура безвозмездных поступлений на 2025 год, %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2025 год ( тыс.рублей)</vt:lpstr>
      <vt:lpstr>Структура расходов бюджета на 2026 год ( тыс.рублей)</vt:lpstr>
      <vt:lpstr>Структура расходов бюджета на 2027 год ( тыс.рублей)</vt:lpstr>
      <vt:lpstr>Распределение бюджетных ассигнований по разделам и подразделам на 2025 год и плановый период 2026 и 2027 годы тыс. руб</vt:lpstr>
      <vt:lpstr>Презентация PowerPoint</vt:lpstr>
      <vt:lpstr>Перечень  муниципальных  программ МО п. Михайловский  на 2025 год и плановый период 2026 и 2027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Сведения о целевых показателях (индикаторах) муниципальных программ, планируемых к достижению в результате их реализации.</vt:lpstr>
      <vt:lpstr>Презентация PowerPoint</vt:lpstr>
      <vt:lpstr>   СВЕДЕНИЯ О СОЦИАЛЬНО-ЗНАЧИМЫХ ПРОЕКТАХ, ПРЕДУСМОТРЕННЫХ К ФИНАНСИРОВАНИЮ ЗА СЧЕТ БЮДЖЕТА В 2025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2024-11-13T11:32:05Z</dcterms:modified>
</cp:coreProperties>
</file>