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40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75" r:id="rId13"/>
    <p:sldId id="376" r:id="rId14"/>
    <p:sldId id="368" r:id="rId15"/>
    <p:sldId id="346" r:id="rId16"/>
    <p:sldId id="356" r:id="rId17"/>
    <p:sldId id="353" r:id="rId18"/>
    <p:sldId id="331" r:id="rId19"/>
    <p:sldId id="367" r:id="rId20"/>
    <p:sldId id="372" r:id="rId21"/>
    <p:sldId id="332" r:id="rId22"/>
    <p:sldId id="355" r:id="rId23"/>
    <p:sldId id="354" r:id="rId24"/>
    <p:sldId id="339" r:id="rId25"/>
    <p:sldId id="340" r:id="rId26"/>
    <p:sldId id="348" r:id="rId27"/>
    <p:sldId id="360" r:id="rId28"/>
    <p:sldId id="361" r:id="rId29"/>
    <p:sldId id="362" r:id="rId30"/>
    <p:sldId id="349" r:id="rId31"/>
    <p:sldId id="363" r:id="rId32"/>
    <p:sldId id="364" r:id="rId33"/>
    <p:sldId id="365" r:id="rId34"/>
    <p:sldId id="377" r:id="rId35"/>
    <p:sldId id="369" r:id="rId36"/>
    <p:sldId id="371" r:id="rId37"/>
    <p:sldId id="370" r:id="rId38"/>
    <p:sldId id="338" r:id="rId39"/>
  </p:sldIdLst>
  <p:sldSz cx="9144000" cy="6858000" type="screen4x3"/>
  <p:notesSz cx="6797675" cy="9928225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CC00"/>
    <a:srgbClr val="3333FF"/>
    <a:srgbClr val="0066FF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57" autoAdjust="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9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0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1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6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7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45447898148"/>
          <c:y val="0.41312260037743215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102.7</c:v>
                </c:pt>
                <c:pt idx="1">
                  <c:v>97.3</c:v>
                </c:pt>
                <c:pt idx="2">
                  <c:v>100.9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102.7</c:v>
                </c:pt>
                <c:pt idx="1">
                  <c:v>97.3</c:v>
                </c:pt>
                <c:pt idx="2">
                  <c:v>100.9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3591424"/>
        <c:axId val="93592960"/>
        <c:axId val="0"/>
      </c:bar3DChart>
      <c:catAx>
        <c:axId val="93591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3592960"/>
        <c:crosses val="autoZero"/>
        <c:auto val="1"/>
        <c:lblAlgn val="ctr"/>
        <c:lblOffset val="100"/>
        <c:noMultiLvlLbl val="0"/>
      </c:catAx>
      <c:valAx>
        <c:axId val="93592960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93591424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16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Pt>
            <c:idx val="4"/>
            <c:bubble3D val="0"/>
            <c:spPr>
              <a:solidFill>
                <a:srgbClr val="FFC00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</c:spPr>
          </c:dPt>
          <c:dPt>
            <c:idx val="6"/>
            <c:bubble3D val="0"/>
            <c:spPr>
              <a:solidFill>
                <a:srgbClr val="00B0F0"/>
              </a:solidFill>
            </c:spPr>
          </c:dPt>
          <c:dPt>
            <c:idx val="9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3.912217815991878E-2"/>
                  <c:y val="-8.462592649567082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8.0060943173567073E-2"/>
                  <c:y val="-0.1435322994833743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9.3173104120414435E-2"/>
                  <c:y val="-7.130128780231465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2.7606475077784381E-2"/>
                  <c:y val="0.2667529954962288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3062557253698212"/>
                  <c:y val="9.090914194795118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36800.300000000003</c:v>
                </c:pt>
                <c:pt idx="1">
                  <c:v>0</c:v>
                </c:pt>
                <c:pt idx="2">
                  <c:v>4090.4</c:v>
                </c:pt>
                <c:pt idx="3">
                  <c:v>5281.3</c:v>
                </c:pt>
                <c:pt idx="4">
                  <c:v>2897.9</c:v>
                </c:pt>
                <c:pt idx="5">
                  <c:v>46682.2</c:v>
                </c:pt>
                <c:pt idx="6">
                  <c:v>3797.7</c:v>
                </c:pt>
                <c:pt idx="7">
                  <c:v>970.7</c:v>
                </c:pt>
                <c:pt idx="8">
                  <c:v>0</c:v>
                </c:pt>
                <c:pt idx="9">
                  <c:v>2153.3000000000002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490378620062628E-2"/>
          <c:y val="9.2243069639066463E-2"/>
          <c:w val="0.83160759887440461"/>
          <c:h val="0.81714354581402648"/>
        </c:manualLayout>
      </c:layout>
      <c:pie3DChart>
        <c:varyColors val="1"/>
        <c:ser>
          <c:idx val="1"/>
          <c:order val="0"/>
          <c:explosion val="20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92D050"/>
              </a:solidFill>
            </c:spPr>
          </c:dPt>
          <c:dPt>
            <c:idx val="5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dPt>
            <c:idx val="6"/>
            <c:bubble3D val="0"/>
            <c:spPr>
              <a:solidFill>
                <a:srgbClr val="FFC000"/>
              </a:solidFill>
            </c:spPr>
          </c:dPt>
          <c:dPt>
            <c:idx val="7"/>
            <c:bubble3D val="0"/>
            <c:spPr>
              <a:solidFill>
                <a:srgbClr val="002060"/>
              </a:solidFill>
            </c:spPr>
          </c:dPt>
          <c:dPt>
            <c:idx val="9"/>
            <c:bubble3D val="0"/>
            <c:spPr>
              <a:solidFill>
                <a:srgbClr val="0066FF"/>
              </a:solidFill>
            </c:spPr>
          </c:dPt>
          <c:dLbls>
            <c:dLbl>
              <c:idx val="0"/>
              <c:layout>
                <c:manualLayout>
                  <c:x val="-1.7776806902920238E-2"/>
                  <c:y val="-1.33245870175147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7.0319731626351557E-3"/>
                  <c:y val="-5.66087092516376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6683688535470218E-2"/>
                  <c:y val="2.14050686884772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25399941389732206"/>
                  <c:y val="-6.4697123219491868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"/>
                  <c:y val="0.1841702950545417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5710401554136441"/>
                  <c:y val="4.28048102328981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2.712753425506851E-2"/>
                  <c:y val="-6.6919333403848225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layout>
                <c:manualLayout>
                  <c:x val="0.18066005704581578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36800.300000000003</c:v>
                </c:pt>
                <c:pt idx="1">
                  <c:v>0</c:v>
                </c:pt>
                <c:pt idx="2">
                  <c:v>4090.4</c:v>
                </c:pt>
                <c:pt idx="3">
                  <c:v>5281.3</c:v>
                </c:pt>
                <c:pt idx="4">
                  <c:v>2897.9</c:v>
                </c:pt>
                <c:pt idx="5">
                  <c:v>46682.2</c:v>
                </c:pt>
                <c:pt idx="6">
                  <c:v>3797.7</c:v>
                </c:pt>
                <c:pt idx="7">
                  <c:v>970.7</c:v>
                </c:pt>
                <c:pt idx="8">
                  <c:v>0</c:v>
                </c:pt>
                <c:pt idx="9">
                  <c:v>2153.3000000000002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702688853082188E-2"/>
          <c:y val="0.20205797806383763"/>
          <c:w val="0.92465998659273163"/>
          <c:h val="0.59987906121981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516472154794664"/>
          <c:y val="0.22730044961424825"/>
          <c:w val="0.81366768038501103"/>
          <c:h val="0.771411177735734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448840769903773"/>
          <c:y val="7.4548702245552642E-2"/>
          <c:w val="0.72102690288713911"/>
          <c:h val="0.798225065616797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Доходы!$N$17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Доходы!$N$18:$N$20</c:f>
              <c:numCache>
                <c:formatCode>General</c:formatCode>
                <c:ptCount val="3"/>
                <c:pt idx="0">
                  <c:v>74.099999999999994</c:v>
                </c:pt>
                <c:pt idx="1">
                  <c:v>72.099999999999994</c:v>
                </c:pt>
                <c:pt idx="2" formatCode="0.00">
                  <c:v>74.099999999999994</c:v>
                </c:pt>
              </c:numCache>
            </c:numRef>
          </c:val>
        </c:ser>
        <c:ser>
          <c:idx val="1"/>
          <c:order val="1"/>
          <c:tx>
            <c:strRef>
              <c:f>Доходы!$O$17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Доходы!$M$18:$M$20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Доходы!$O$18:$O$20</c:f>
              <c:numCache>
                <c:formatCode>General</c:formatCode>
                <c:ptCount val="3"/>
                <c:pt idx="0">
                  <c:v>74.099999999999994</c:v>
                </c:pt>
                <c:pt idx="1">
                  <c:v>72.099999999999994</c:v>
                </c:pt>
                <c:pt idx="2" formatCode="0.00">
                  <c:v>74.099999999999994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05740544"/>
        <c:axId val="105742336"/>
        <c:axId val="0"/>
      </c:bar3DChart>
      <c:catAx>
        <c:axId val="105740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5742336"/>
        <c:crosses val="autoZero"/>
        <c:auto val="1"/>
        <c:lblAlgn val="ctr"/>
        <c:lblOffset val="100"/>
        <c:noMultiLvlLbl val="0"/>
      </c:catAx>
      <c:valAx>
        <c:axId val="105742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57405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764" dirty="0">
                <a:solidFill>
                  <a:schemeClr val="tx1"/>
                </a:solidFill>
              </a:rPr>
              <a:t>Структура налоговых и неналоговых доходов на </a:t>
            </a:r>
            <a:r>
              <a:rPr lang="ru-RU" sz="1764" dirty="0" smtClean="0">
                <a:solidFill>
                  <a:schemeClr val="tx1"/>
                </a:solidFill>
              </a:rPr>
              <a:t>2023 </a:t>
            </a:r>
            <a:r>
              <a:rPr lang="ru-RU" sz="1764" dirty="0">
                <a:solidFill>
                  <a:schemeClr val="tx1"/>
                </a:solidFill>
              </a:rPr>
              <a:t>год</a:t>
            </a:r>
          </a:p>
        </c:rich>
      </c:tx>
      <c:layout>
        <c:manualLayout>
          <c:xMode val="edge"/>
          <c:yMode val="edge"/>
          <c:x val="0.1108277147459165"/>
          <c:y val="6.0525682331592789E-4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0303808021374E-2"/>
          <c:y val="0.18859015664926118"/>
          <c:w val="0.92465998659273163"/>
          <c:h val="0.59987906121981627"/>
        </c:manualLayout>
      </c:layout>
      <c:pie3DChart>
        <c:varyColors val="1"/>
        <c:ser>
          <c:idx val="1"/>
          <c:order val="1"/>
          <c:explosion val="15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5.3398624749887838E-2"/>
                  <c:y val="3.351286585441123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665255234800247"/>
                  <c:y val="-8.3378081447740369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17766.8</c:v>
                </c:pt>
                <c:pt idx="1">
                  <c:v>10764.4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636598996554003E-2"/>
          <c:y val="0.1041666666666667"/>
          <c:w val="0.68721766921991867"/>
          <c:h val="0.7731481481481483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6860172648390623"/>
          <c:y val="3.0757871192781304E-2"/>
          <c:w val="0.22913198456425241"/>
          <c:h val="0.56565296861068037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666696708256287E-2"/>
          <c:y val="0.10416647063313082"/>
          <c:w val="0.68721766921991867"/>
          <c:h val="0.77314814814814836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0.1869367653301561"/>
                  <c:y val="0.3526449890168944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4896180391706354E-4"/>
                  <c:y val="-0.1453183532346578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0258686647285605E-2"/>
                  <c:y val="6.6390024140876493E-3"/>
                </c:manualLayout>
              </c:layout>
              <c:numFmt formatCode="0.00%" sourceLinked="0"/>
              <c:spPr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500" b="1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PowerPoint]Доходы'!$D$4:$D$7</c:f>
              <c:strCache>
                <c:ptCount val="4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'[Диаграмма в Microsoft PowerPoint]Доходы'!$E$4:$E$7</c:f>
              <c:numCache>
                <c:formatCode>General</c:formatCode>
                <c:ptCount val="4"/>
                <c:pt idx="0">
                  <c:v>39.799999999999997</c:v>
                </c:pt>
                <c:pt idx="1">
                  <c:v>1.7</c:v>
                </c:pt>
                <c:pt idx="2">
                  <c:v>32.200000000000003</c:v>
                </c:pt>
                <c:pt idx="3" formatCode="0.00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342454493973883"/>
          <c:y val="1.2473483197050819E-2"/>
          <c:w val="0.29657545506026117"/>
          <c:h val="0.97424851197477391"/>
        </c:manualLayout>
      </c:layout>
      <c:overlay val="0"/>
    </c:legend>
    <c:plotVisOnly val="1"/>
    <c:dispBlanksAs val="gap"/>
    <c:showDLblsOverMax val="0"/>
  </c:chart>
  <c:spPr>
    <a:solidFill>
      <a:schemeClr val="accent5">
        <a:lumMod val="40000"/>
        <a:lumOff val="60000"/>
      </a:schemeClr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89049285505979"/>
          <c:y val="0"/>
          <c:w val="0.66377940604646646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9BBB59">
        <a:lumMod val="20000"/>
        <a:lumOff val="80000"/>
      </a:srgbClr>
    </a:solidFill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778926637124574E-3"/>
          <c:y val="0.11923140021915715"/>
          <c:w val="0.93598964088130043"/>
          <c:h val="0.88076859978084288"/>
        </c:manualLayout>
      </c:layout>
      <c:pie3DChart>
        <c:varyColors val="1"/>
        <c:ser>
          <c:idx val="1"/>
          <c:order val="0"/>
          <c:spPr>
            <a:solidFill>
              <a:srgbClr val="FF0000"/>
            </a:solidFill>
          </c:spPr>
          <c:explosion val="21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FF9900"/>
              </a:solidFill>
            </c:spPr>
          </c:dPt>
          <c:dPt>
            <c:idx val="3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00CC00"/>
              </a:solidFill>
            </c:spPr>
          </c:dPt>
          <c:dPt>
            <c:idx val="5"/>
            <c:bubble3D val="0"/>
            <c:explosion val="19"/>
          </c:dPt>
          <c:dPt>
            <c:idx val="6"/>
            <c:bubble3D val="0"/>
            <c:spPr>
              <a:solidFill>
                <a:srgbClr val="7030A0"/>
              </a:solidFill>
            </c:spPr>
          </c:dPt>
          <c:dPt>
            <c:idx val="7"/>
            <c:bubble3D val="0"/>
            <c:spPr>
              <a:solidFill>
                <a:srgbClr val="2D2D8A">
                  <a:lumMod val="40000"/>
                  <a:lumOff val="60000"/>
                </a:srgbClr>
              </a:solidFill>
            </c:spPr>
          </c:dPt>
          <c:dPt>
            <c:idx val="9"/>
            <c:bubble3D val="0"/>
            <c:spPr>
              <a:solidFill>
                <a:srgbClr val="BBE0E3"/>
              </a:solidFill>
            </c:spPr>
          </c:dPt>
          <c:dLbls>
            <c:dLbl>
              <c:idx val="0"/>
              <c:layout>
                <c:manualLayout>
                  <c:x val="-5.148544024316015E-5"/>
                  <c:y val="-9.836626988473443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delete val="1"/>
            </c:dLbl>
            <c:dLbl>
              <c:idx val="2"/>
              <c:layout>
                <c:manualLayout>
                  <c:x val="0"/>
                  <c:y val="-0.1272986511455051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 Национальная </a:t>
                    </a:r>
                    <a:r>
                      <a:rPr lang="ru-RU" dirty="0"/>
                      <a:t>безопасность и правоохранительная деятельность; 4 090,40; 3,98%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3148358702828326E-2"/>
                  <c:y val="0.128215041240990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5408382667085374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8.546738156991824E-3"/>
                  <c:y val="0.307273224704972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9.8863210784028654E-2"/>
                  <c:y val="-3.458852069868185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2787483765415586"/>
                  <c:y val="0.1374319199401933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layout>
                <c:manualLayout>
                  <c:x val="0.28684150537121877"/>
                  <c:y val="-2.58909594514675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42586569490919596"/>
                  <c:y val="-2.816856773958736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PowerPoint]Расходы ФКР (2021)'!$A$3:$A$12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 - 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кинематография, сми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</c:strCache>
            </c:strRef>
          </c:cat>
          <c:val>
            <c:numRef>
              <c:f>'[Диаграмма в Microsoft PowerPoint]Расходы ФКР (2021)'!$C$3:$C$12</c:f>
              <c:numCache>
                <c:formatCode>#,##0.00</c:formatCode>
                <c:ptCount val="10"/>
                <c:pt idx="0">
                  <c:v>36800.300000000003</c:v>
                </c:pt>
                <c:pt idx="1">
                  <c:v>0</c:v>
                </c:pt>
                <c:pt idx="2">
                  <c:v>4090.4</c:v>
                </c:pt>
                <c:pt idx="3">
                  <c:v>5281.3</c:v>
                </c:pt>
                <c:pt idx="4">
                  <c:v>2897.9</c:v>
                </c:pt>
                <c:pt idx="5">
                  <c:v>46682.2</c:v>
                </c:pt>
                <c:pt idx="6">
                  <c:v>3797.7</c:v>
                </c:pt>
                <c:pt idx="7">
                  <c:v>970.7</c:v>
                </c:pt>
                <c:pt idx="8">
                  <c:v>0</c:v>
                </c:pt>
                <c:pt idx="9">
                  <c:v>2153.3000000000002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accent3">
        <a:lumMod val="20000"/>
        <a:lumOff val="80000"/>
      </a:schemeClr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8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30092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26" tIns="45713" rIns="91426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19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354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33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26278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2022/11/15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chart" Target="../charts/chart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6.x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проекту  бюджета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2023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2024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2025</a:t>
            </a:r>
          </a:p>
          <a:p>
            <a:pPr>
              <a:defRPr/>
            </a:pP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2023 – 2025 годы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0879489"/>
              </p:ext>
            </p:extLst>
          </p:nvPr>
        </p:nvGraphicFramePr>
        <p:xfrm>
          <a:off x="539550" y="1268761"/>
          <a:ext cx="8064897" cy="49109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26716"/>
                <a:gridCol w="1826716"/>
                <a:gridCol w="894351"/>
                <a:gridCol w="928868"/>
                <a:gridCol w="928868"/>
                <a:gridCol w="866826"/>
                <a:gridCol w="792552"/>
              </a:tblGrid>
              <a:tr h="2584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7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Объем отгруженных товаров собственного производства, выполненных работ и услуг собственными силами (по видам деятельности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B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«Добыча полезных ископаемых»,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C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 «Обрабатывающие производства»,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D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«Обеспечение электрической энергией, газом и паром; кондиционирование воздуха»,  раздел </a:t>
                      </a:r>
                      <a:r>
                        <a:rPr lang="en-US" sz="800" b="1" dirty="0">
                          <a:effectLst/>
                          <a:latin typeface="Times New Roman"/>
                          <a:ea typeface="Times New Roman"/>
                        </a:rPr>
                        <a:t>E </a:t>
                      </a: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«Водоснабжение, водоотведение, организация сбора и утилизация отходов, деятельность по ликвидации загрязнений» по классификации ОКВЭД), тыс. руб.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22 617,0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26 603,1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27 944,0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28 973,9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30 418,4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132,0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117,6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103,7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105,0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4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Объем производства подакцизных товаров, тыс. дкл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1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</a:b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Объем валовой продукции сельского хозяйства во всех категориях хозяйств в действующих ценах каждого года, млн. руб.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387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Доходы, уменьшенные на величину расходов в соответствии со статьей 346.5 Налогового кодекса РФ, сельскохозяйственных товаропроизводителей, перешедших на уплату единого сельскохозяйственного налога, всего, тыс. руб. 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1776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1865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1958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2056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2159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53597" marR="53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218,2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  <a:latin typeface="Times New Roman"/>
                          <a:ea typeface="Times New Roman"/>
                        </a:rPr>
                        <a:t>105</a:t>
                      </a:r>
                    </a:p>
                  </a:txBody>
                  <a:tcPr marL="53597" marR="535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328592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000000"/>
                </a:solidFill>
                <a:cs typeface="+mj-cs"/>
              </a:rPr>
              <a:t>Показатели прогноза социально-экономического развития МО п. Михайловский на 2023 – 2025 </a:t>
            </a:r>
            <a:r>
              <a:rPr lang="ru-RU" sz="2000" dirty="0" smtClean="0">
                <a:solidFill>
                  <a:srgbClr val="000000"/>
                </a:solidFill>
                <a:cs typeface="+mj-cs"/>
              </a:rPr>
              <a:t>годы</a:t>
            </a:r>
          </a:p>
          <a:p>
            <a:pPr algn="ctr"/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122641"/>
              </p:ext>
            </p:extLst>
          </p:nvPr>
        </p:nvGraphicFramePr>
        <p:xfrm>
          <a:off x="539552" y="1556792"/>
          <a:ext cx="8208911" cy="467304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76064"/>
                <a:gridCol w="3168352"/>
                <a:gridCol w="864096"/>
                <a:gridCol w="936104"/>
                <a:gridCol w="936104"/>
                <a:gridCol w="936104"/>
                <a:gridCol w="792087"/>
              </a:tblGrid>
              <a:tr h="2160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Численность работающих, всего, человек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1060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1030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1041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1049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1067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99,9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97,2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101,7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94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Фонд оплаты труда работающих, всего (включая данные по сотрудникам УВД, УГПС, юстиции и приравненным к ним категориям, денежное содержание военнослужащих), тыс. руб.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368 304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401 452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446 012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488 829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529 402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94,4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109,0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111,1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Выплаты социального характера, тыс. руб.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1911,9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2084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2315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2538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2748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112,3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109,0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111,1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18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 dirty="0">
                          <a:effectLst/>
                          <a:latin typeface="Times New Roman"/>
                          <a:ea typeface="Times New Roman"/>
                        </a:rPr>
                        <a:t>Численность физических лиц, получающих доходы от предпринимательской и иной приносящий доход деятельности, который облагается налогом на доходы физических лиц (предприниматели, осуществляющие деятельность без образования юридического лица, частные нотариусы, и другие лица, занимающиеся частной практикой), человек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100,0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5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Чистый доход физических лиц, получающих доход от предпринимательской и иной приносящий доход деятельности, который облагается налогом на доходы физических лиц, (предприниматели, осуществляющие деятельность без образования юридического лица, частные нотариусы, и другие лица, занимающиеся частной практикой), тыс. руб.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1288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1406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1492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1552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1613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45953" marR="459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108,7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109,2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106,1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104,0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103,9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700" b="1">
                          <a:effectLst/>
                          <a:latin typeface="Times New Roman"/>
                          <a:ea typeface="Times New Roman"/>
                        </a:rPr>
                        <a:t>Оборот розничной торговли, тыс. руб.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126 096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139 220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157 190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173 070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187 070</a:t>
                      </a:r>
                    </a:p>
                  </a:txBody>
                  <a:tcPr marL="45953" marR="459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694641"/>
              </p:ext>
            </p:extLst>
          </p:nvPr>
        </p:nvGraphicFramePr>
        <p:xfrm>
          <a:off x="539552" y="1124744"/>
          <a:ext cx="8208911" cy="4320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76064"/>
                <a:gridCol w="3168352"/>
                <a:gridCol w="864096"/>
                <a:gridCol w="936104"/>
                <a:gridCol w="936104"/>
                <a:gridCol w="936104"/>
                <a:gridCol w="792087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495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1124744"/>
            <a:ext cx="8229600" cy="72008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2000" dirty="0">
                <a:solidFill>
                  <a:srgbClr val="000000"/>
                </a:solidFill>
                <a:cs typeface="+mn-cs"/>
              </a:rPr>
              <a:t>Показатели прогноза социально-экономического развития МО п. Михайловский на 2023 – 2025 годы</a:t>
            </a:r>
            <a:br>
              <a:rPr lang="ru-RU" sz="2000" dirty="0">
                <a:solidFill>
                  <a:srgbClr val="000000"/>
                </a:solidFill>
                <a:cs typeface="+mn-cs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73269"/>
              </p:ext>
            </p:extLst>
          </p:nvPr>
        </p:nvGraphicFramePr>
        <p:xfrm>
          <a:off x="457200" y="1340768"/>
          <a:ext cx="8229599" cy="4495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4529"/>
                <a:gridCol w="808738"/>
              </a:tblGrid>
              <a:tr h="2996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п/п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Наименование показателя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Отчет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2021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2022 года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2023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2024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  <a:latin typeface="Times New Roman"/>
                          <a:ea typeface="Times New Roman"/>
                        </a:rPr>
                        <a:t>на 2025 год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8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77281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347285"/>
              </p:ext>
            </p:extLst>
          </p:nvPr>
        </p:nvGraphicFramePr>
        <p:xfrm>
          <a:off x="457200" y="1801033"/>
          <a:ext cx="8229599" cy="18523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4529"/>
                <a:gridCol w="808738"/>
              </a:tblGrid>
              <a:tr h="259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99,0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95,1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103,6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105,7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104,1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Оборот общественного питания, тыс. руб.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6 375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7 050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7 960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8 760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9 470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103,0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93,9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103,5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105,5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103,9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53810"/>
              </p:ext>
            </p:extLst>
          </p:nvPr>
        </p:nvGraphicFramePr>
        <p:xfrm>
          <a:off x="467544" y="3645024"/>
          <a:ext cx="8208912" cy="136815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74440"/>
                <a:gridCol w="2853602"/>
                <a:gridCol w="912616"/>
                <a:gridCol w="947837"/>
                <a:gridCol w="947837"/>
                <a:gridCol w="880492"/>
                <a:gridCol w="792088"/>
              </a:tblGrid>
              <a:tr h="10801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9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339" marR="603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Численность детей до 18 лет, человек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 466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459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</a:rPr>
                        <a:t>452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445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435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в % к предыдущему году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94,9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98,5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</a:rPr>
                        <a:t>97,8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939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6965177"/>
              </p:ext>
            </p:extLst>
          </p:nvPr>
        </p:nvGraphicFramePr>
        <p:xfrm>
          <a:off x="1547664" y="1729520"/>
          <a:ext cx="6336704" cy="4072942"/>
        </p:xfrm>
        <a:graphic>
          <a:graphicData uri="http://schemas.openxmlformats.org/drawingml/2006/table">
            <a:tbl>
              <a:tblPr firstRow="1" firstCol="1" bandRow="1"/>
              <a:tblGrid>
                <a:gridCol w="1843275"/>
                <a:gridCol w="1290292"/>
                <a:gridCol w="1725395"/>
                <a:gridCol w="1477742"/>
              </a:tblGrid>
              <a:tr h="36795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1165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653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7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722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259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166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97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37020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95536" y="23668"/>
            <a:ext cx="8352928" cy="170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 b="1" dirty="0" smtClean="0">
                <a:latin typeface="Times New Roman"/>
                <a:ea typeface="Times New Roman"/>
                <a:cs typeface="Times New Roman"/>
              </a:rPr>
              <a:t>2.2</a:t>
            </a:r>
            <a:r>
              <a:rPr lang="ru-RU" sz="1100" b="1" dirty="0">
                <a:latin typeface="Times New Roman"/>
                <a:ea typeface="Times New Roman"/>
                <a:cs typeface="Times New Roman"/>
              </a:rPr>
              <a:t>. Численность и состав населения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Численность населения муниципального образования п. Михайловский  по состоянию на 1 января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2022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года составила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2380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человек, из них: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50,0-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граждане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1188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31,1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моложе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370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человек), </a:t>
            </a:r>
            <a:endParaRPr lang="ru-RU" sz="11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                    68,9 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%- граждане  старше  трудоспособного возраста (численность 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818 </a:t>
            </a:r>
            <a:r>
              <a:rPr lang="ru-RU" sz="1200" b="1" dirty="0">
                <a:latin typeface="Times New Roman"/>
                <a:ea typeface="Times New Roman"/>
                <a:cs typeface="Times New Roman"/>
              </a:rPr>
              <a:t>человек</a:t>
            </a:r>
            <a:r>
              <a:rPr lang="ru-RU" sz="1200" b="1" dirty="0" smtClean="0">
                <a:latin typeface="Times New Roman"/>
                <a:ea typeface="Times New Roman"/>
                <a:cs typeface="Times New Roman"/>
              </a:rPr>
              <a:t>).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6103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6571578"/>
              </p:ext>
            </p:extLst>
          </p:nvPr>
        </p:nvGraphicFramePr>
        <p:xfrm>
          <a:off x="-179388" y="574675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106610"/>
              </p:ext>
            </p:extLst>
          </p:nvPr>
        </p:nvGraphicFramePr>
        <p:xfrm>
          <a:off x="4560887" y="3659817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263579"/>
              </p:ext>
            </p:extLst>
          </p:nvPr>
        </p:nvGraphicFramePr>
        <p:xfrm>
          <a:off x="4560887" y="4005064"/>
          <a:ext cx="38111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607935"/>
              </p:ext>
            </p:extLst>
          </p:nvPr>
        </p:nvGraphicFramePr>
        <p:xfrm>
          <a:off x="27605" y="3789041"/>
          <a:ext cx="4112347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6636134"/>
              </p:ext>
            </p:extLst>
          </p:nvPr>
        </p:nvGraphicFramePr>
        <p:xfrm>
          <a:off x="4661207" y="3861048"/>
          <a:ext cx="4464497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доходной части бюджета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МО п. Михайловский </a:t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2021-2025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(млн. рублей)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986034"/>
              </p:ext>
            </p:extLst>
          </p:nvPr>
        </p:nvGraphicFramePr>
        <p:xfrm>
          <a:off x="615950" y="2147888"/>
          <a:ext cx="6669088" cy="315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Лист" r:id="rId3" imgW="6705510" imgH="3171960" progId="Excel.Sheet.8">
                  <p:embed/>
                </p:oleObj>
              </mc:Choice>
              <mc:Fallback>
                <p:oleObj name="Лист" r:id="rId3" imgW="6705510" imgH="317196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0" y="2147888"/>
                        <a:ext cx="6669088" cy="31543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3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2021-2025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81777503"/>
              </p:ext>
            </p:extLst>
          </p:nvPr>
        </p:nvGraphicFramePr>
        <p:xfrm>
          <a:off x="217488" y="2393950"/>
          <a:ext cx="4497387" cy="310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2" name="Лист" r:id="rId3" imgW="6162543" imgH="4257630" progId="Excel.Sheet.8">
                  <p:embed/>
                </p:oleObj>
              </mc:Choice>
              <mc:Fallback>
                <p:oleObj name="Лист" r:id="rId3" imgW="6162543" imgH="425763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8" y="2393950"/>
                        <a:ext cx="4497387" cy="31067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2023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721226"/>
              </p:ext>
            </p:extLst>
          </p:nvPr>
        </p:nvGraphicFramePr>
        <p:xfrm>
          <a:off x="5097474" y="2492896"/>
          <a:ext cx="3888432" cy="217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605980"/>
              </p:ext>
            </p:extLst>
          </p:nvPr>
        </p:nvGraphicFramePr>
        <p:xfrm>
          <a:off x="5219700" y="2617633"/>
          <a:ext cx="3582987" cy="191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629321"/>
              </p:ext>
            </p:extLst>
          </p:nvPr>
        </p:nvGraphicFramePr>
        <p:xfrm>
          <a:off x="251521" y="476672"/>
          <a:ext cx="8424936" cy="5371339"/>
        </p:xfrm>
        <a:graphic>
          <a:graphicData uri="http://schemas.openxmlformats.org/drawingml/2006/table">
            <a:tbl>
              <a:tblPr/>
              <a:tblGrid>
                <a:gridCol w="1923050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622912"/>
                <a:gridCol w="895678"/>
              </a:tblGrid>
              <a:tr h="629876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778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51625,6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31531,6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28531,2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90,5 %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18768,3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59,5%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18970,1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17217,3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16847,3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17766,8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17973,9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106,7%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18190,7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101,2%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12 305,1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11 810,0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11837,0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2669,1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2512,0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3229,9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3319,3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совокупный доход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191,7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376,2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112,7%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101,8%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налог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1509,4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107,6%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2115,0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105,1%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42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34408,3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14684,3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10 764,4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62,6%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7 335,0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8 679,0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0,08%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98,1%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0457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756,5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63,4%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34,9,%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32970,9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13350,0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10 000,0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6571,0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49,2%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7920,0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0,79%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120,5%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20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12627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574489"/>
              </p:ext>
            </p:extLst>
          </p:nvPr>
        </p:nvGraphicFramePr>
        <p:xfrm>
          <a:off x="323525" y="188641"/>
          <a:ext cx="8363274" cy="6127343"/>
        </p:xfrm>
        <a:graphic>
          <a:graphicData uri="http://schemas.openxmlformats.org/drawingml/2006/table">
            <a:tbl>
              <a:tblPr/>
              <a:tblGrid>
                <a:gridCol w="2204544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  <a:gridCol w="615873"/>
              </a:tblGrid>
              <a:tr h="108011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2023-2025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18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2025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 к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2024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72 184,7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83 987,9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74 142,6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72 053,0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74056,8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3216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72184,7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83 987,9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74 142,6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72 053,0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74056,8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36 228,3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21655,4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39 743,6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39 464,8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182,2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41466,6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5371,5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18742,9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1458,5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235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28862,3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31658,0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32172,3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32 174,3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32176,3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11931,6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500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4074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775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latin typeface="Calibri"/>
                <a:ea typeface="Calibri"/>
                <a:cs typeface="Times New Roman"/>
              </a:rPr>
              <a:t>Налоговые и неналоговые доходы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x-none" sz="1400"/>
              <a:t>на </a:t>
            </a:r>
            <a:r>
              <a:rPr lang="x-none" sz="1400" smtClean="0"/>
              <a:t>202</a:t>
            </a:r>
            <a:r>
              <a:rPr lang="ru-RU" sz="1400" dirty="0" smtClean="0"/>
              <a:t>3</a:t>
            </a:r>
            <a:r>
              <a:rPr lang="x-none" sz="1400" smtClean="0"/>
              <a:t> </a:t>
            </a:r>
            <a:r>
              <a:rPr lang="x-none" sz="1400"/>
              <a:t>год</a:t>
            </a:r>
            <a:r>
              <a:rPr lang="ru-RU" sz="1400" dirty="0"/>
              <a:t>:</a:t>
            </a:r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17 766,8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 105,5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 smtClean="0"/>
              <a:t>22</a:t>
            </a:r>
            <a:r>
              <a:rPr lang="x-none" sz="1400" smtClean="0"/>
              <a:t> </a:t>
            </a:r>
            <a:r>
              <a:rPr lang="x-none" sz="1400"/>
              <a:t>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10 764,4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73,3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</a:t>
            </a:r>
            <a:r>
              <a:rPr lang="ru-RU" sz="1400" dirty="0"/>
              <a:t>21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/>
              <a:t>4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17 973,90 </a:t>
            </a:r>
            <a:r>
              <a:rPr lang="x-none" sz="1400"/>
              <a:t>тыс. рублей (</a:t>
            </a:r>
            <a:r>
              <a:rPr lang="ru-RU" sz="1400" dirty="0" smtClean="0"/>
              <a:t>101,2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7 335,0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68,1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2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/>
              <a:t> </a:t>
            </a:r>
            <a:r>
              <a:rPr lang="x-none" sz="1400" smtClean="0"/>
              <a:t>на 202</a:t>
            </a:r>
            <a:r>
              <a:rPr lang="ru-RU" sz="1400" dirty="0" smtClean="0"/>
              <a:t>5</a:t>
            </a:r>
            <a:r>
              <a:rPr lang="x-none" sz="1400" smtClean="0"/>
              <a:t> </a:t>
            </a:r>
            <a:r>
              <a:rPr lang="x-none" sz="1400"/>
              <a:t>год:</a:t>
            </a:r>
            <a:endParaRPr lang="ru-RU" sz="1400" dirty="0"/>
          </a:p>
          <a:p>
            <a:r>
              <a:rPr lang="x-none" sz="1400"/>
              <a:t>налоговые доходы в сумме </a:t>
            </a:r>
            <a:r>
              <a:rPr lang="ru-RU" sz="1400" dirty="0" smtClean="0"/>
              <a:t>18 190,70</a:t>
            </a:r>
            <a:r>
              <a:rPr lang="x-none" sz="1400" smtClean="0"/>
              <a:t> </a:t>
            </a:r>
            <a:r>
              <a:rPr lang="x-none" sz="1400"/>
              <a:t>тыс. рублей (</a:t>
            </a:r>
            <a:r>
              <a:rPr lang="ru-RU" sz="1400" dirty="0" smtClean="0"/>
              <a:t>101,2</a:t>
            </a:r>
            <a:r>
              <a:rPr lang="x-none" sz="1400" smtClean="0"/>
              <a:t> </a:t>
            </a:r>
            <a:r>
              <a:rPr lang="x-none" sz="1400"/>
              <a:t>процент</a:t>
            </a:r>
            <a:r>
              <a:rPr lang="ru-RU" sz="1400" dirty="0"/>
              <a:t>а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года);</a:t>
            </a:r>
            <a:endParaRPr lang="ru-RU" sz="1400" dirty="0"/>
          </a:p>
          <a:p>
            <a:r>
              <a:rPr lang="x-none" sz="1400"/>
              <a:t>неналоговые доходы – </a:t>
            </a:r>
            <a:r>
              <a:rPr lang="ru-RU" sz="1400" dirty="0" smtClean="0"/>
              <a:t>8 </a:t>
            </a:r>
            <a:r>
              <a:rPr lang="ru-RU" sz="1400" dirty="0" smtClean="0"/>
              <a:t>679,4</a:t>
            </a:r>
            <a:r>
              <a:rPr lang="x-none" sz="1400" smtClean="0"/>
              <a:t> </a:t>
            </a:r>
            <a:r>
              <a:rPr lang="x-none" sz="1400"/>
              <a:t>тыс. рублей </a:t>
            </a:r>
            <a:r>
              <a:rPr lang="x-none" sz="1400" smtClean="0"/>
              <a:t>(</a:t>
            </a:r>
            <a:r>
              <a:rPr lang="ru-RU" sz="1400" dirty="0" smtClean="0"/>
              <a:t>118,3 </a:t>
            </a:r>
            <a:r>
              <a:rPr lang="x-none" sz="1400"/>
              <a:t>процент</a:t>
            </a:r>
            <a:r>
              <a:rPr lang="ru-RU" sz="1400" dirty="0" err="1"/>
              <a:t>ов</a:t>
            </a:r>
            <a:r>
              <a:rPr lang="x-none" sz="1400"/>
              <a:t> к плановым назначениям 202</a:t>
            </a:r>
            <a:r>
              <a:rPr lang="ru-RU" sz="1400" dirty="0"/>
              <a:t>3</a:t>
            </a:r>
            <a:r>
              <a:rPr lang="x-none" sz="1400"/>
              <a:t> года)</a:t>
            </a:r>
            <a:r>
              <a:rPr lang="ru-RU" sz="1400" dirty="0"/>
              <a:t>.</a:t>
            </a:r>
          </a:p>
          <a:p>
            <a:r>
              <a:rPr lang="ru-RU" sz="1400" dirty="0" smtClean="0"/>
              <a:t>Прогнозные </a:t>
            </a:r>
            <a:r>
              <a:rPr lang="ru-RU" sz="1400" dirty="0"/>
              <a:t>показатели налоговых и неналоговых доходов бюджета </a:t>
            </a:r>
            <a:r>
              <a:rPr lang="ru-RU" sz="1400" dirty="0">
                <a:solidFill>
                  <a:srgbClr val="000000"/>
                </a:solidFill>
              </a:rPr>
              <a:t>муниципального образования </a:t>
            </a:r>
            <a:r>
              <a:rPr lang="ru-RU" sz="1400" dirty="0" smtClean="0">
                <a:solidFill>
                  <a:srgbClr val="000000"/>
                </a:solidFill>
              </a:rPr>
              <a:t>п. Михайловский</a:t>
            </a:r>
            <a:r>
              <a:rPr lang="ru-RU" sz="1400" dirty="0" smtClean="0"/>
              <a:t> </a:t>
            </a:r>
            <a:r>
              <a:rPr lang="ru-RU" sz="1400" dirty="0"/>
              <a:t>рассчитаны по нормативам отчислений в соответствии с Бюджетным кодексом Российской Федерации, законодательством Саратовской области и проектом решения о бюджете.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 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8143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муниципального образования п. Михайловский на 2023 год и на плановый период 2024 и 2025 годов – основной инструмент реализации социально-экономической политики на территории городского округа. «Бюджет для граждан» знакомит население городского округа с основными положениями главного финансового документа - бюджета городского округа п. Михайловский на 2023 год и на плановый период 2024 и 2025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20472" cy="86489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на 2023 </a:t>
            </a:r>
            <a:r>
              <a:rPr lang="ru-RU" sz="2400" dirty="0" smtClean="0"/>
              <a:t>год (</a:t>
            </a:r>
            <a:r>
              <a:rPr lang="ru-RU" sz="2400" dirty="0" smtClean="0"/>
              <a:t>тыс. рублей)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9032378"/>
              </p:ext>
            </p:extLst>
          </p:nvPr>
        </p:nvGraphicFramePr>
        <p:xfrm>
          <a:off x="539552" y="1268760"/>
          <a:ext cx="7632848" cy="432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6325009"/>
              </p:ext>
            </p:extLst>
          </p:nvPr>
        </p:nvGraphicFramePr>
        <p:xfrm>
          <a:off x="1347787" y="1338263"/>
          <a:ext cx="6448425" cy="418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</a:t>
            </a:r>
            <a:r>
              <a:rPr lang="ru-RU" sz="2400" dirty="0" smtClean="0"/>
              <a:t>2024 год (тыс</a:t>
            </a:r>
            <a:r>
              <a:rPr lang="ru-RU" sz="2400" dirty="0" smtClean="0"/>
              <a:t>. рублей)</a:t>
            </a:r>
            <a:endParaRPr lang="ru-RU" sz="2400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8855381"/>
              </p:ext>
            </p:extLst>
          </p:nvPr>
        </p:nvGraphicFramePr>
        <p:xfrm>
          <a:off x="395536" y="1484784"/>
          <a:ext cx="842493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2463820"/>
              </p:ext>
            </p:extLst>
          </p:nvPr>
        </p:nvGraphicFramePr>
        <p:xfrm>
          <a:off x="1259632" y="1844824"/>
          <a:ext cx="6696074" cy="356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2025 </a:t>
            </a:r>
            <a:r>
              <a:rPr lang="ru-RU" sz="2400" dirty="0" smtClean="0"/>
              <a:t>год (</a:t>
            </a:r>
            <a:r>
              <a:rPr lang="ru-RU" sz="2400" dirty="0" smtClean="0"/>
              <a:t>тыс. рублей)</a:t>
            </a:r>
            <a:endParaRPr lang="ru-RU" sz="24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832979"/>
              </p:ext>
            </p:extLst>
          </p:nvPr>
        </p:nvGraphicFramePr>
        <p:xfrm>
          <a:off x="683568" y="1340768"/>
          <a:ext cx="786956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1931941"/>
              </p:ext>
            </p:extLst>
          </p:nvPr>
        </p:nvGraphicFramePr>
        <p:xfrm>
          <a:off x="1115616" y="1556792"/>
          <a:ext cx="7056784" cy="3925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/>
          <a:lstStyle/>
          <a:p>
            <a:r>
              <a:rPr lang="ru-RU" sz="1600" dirty="0" smtClean="0"/>
              <a:t>Распределение бюджетных ассигнований по разделам и подразделам на 2023 год и плановый период 2024 и 2025 годы тыс. </a:t>
            </a:r>
            <a:r>
              <a:rPr lang="ru-RU" sz="1600" dirty="0" err="1" smtClean="0"/>
              <a:t>руб</a:t>
            </a:r>
            <a:endParaRPr lang="ru-RU" sz="16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7939102"/>
              </p:ext>
            </p:extLst>
          </p:nvPr>
        </p:nvGraphicFramePr>
        <p:xfrm>
          <a:off x="395536" y="692699"/>
          <a:ext cx="8060757" cy="6069237"/>
        </p:xfrm>
        <a:graphic>
          <a:graphicData uri="http://schemas.openxmlformats.org/drawingml/2006/table">
            <a:tbl>
              <a:tblPr/>
              <a:tblGrid>
                <a:gridCol w="3312368"/>
                <a:gridCol w="432048"/>
                <a:gridCol w="432048"/>
                <a:gridCol w="720080"/>
                <a:gridCol w="792088"/>
                <a:gridCol w="910395"/>
                <a:gridCol w="699516"/>
                <a:gridCol w="762214"/>
              </a:tblGrid>
              <a:tr h="681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(оценка)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9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34 597,5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32 844,5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36 800,3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35 230,8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37 298,5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2086,1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2884,9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2 541,6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681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9975,7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11 418,6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12 090,1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12 055,7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12 055,7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3 599,8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4 609,6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5 520,2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Судебная система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9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Обеспечение проведения выборов и референдумов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18 606,8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13832,4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16 549,4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15 113,3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17 181,0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5063,1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4 406,8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4 090,4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3 985,2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4 117,2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1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3150,3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3469,5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3 990,4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3 885,2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4 017,2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1912,8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2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6202,9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5597,3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5 281,3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5 471,7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3 445,9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37,4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88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5731,0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5564,4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5 243,9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5 434,3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3 408,5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15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18336,9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23 498,1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2 897,9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1 617,9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1 257,9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704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298,3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757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10 963,4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23270,1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028732"/>
              </p:ext>
            </p:extLst>
          </p:nvPr>
        </p:nvGraphicFramePr>
        <p:xfrm>
          <a:off x="323528" y="206385"/>
          <a:ext cx="8229601" cy="6534983"/>
        </p:xfrm>
        <a:graphic>
          <a:graphicData uri="http://schemas.openxmlformats.org/drawingml/2006/table">
            <a:tbl>
              <a:tblPr/>
              <a:tblGrid>
                <a:gridCol w="3178696"/>
                <a:gridCol w="709736"/>
                <a:gridCol w="432048"/>
                <a:gridCol w="864096"/>
                <a:gridCol w="720080"/>
                <a:gridCol w="720080"/>
                <a:gridCol w="860527"/>
                <a:gridCol w="744338"/>
              </a:tblGrid>
              <a:tr h="816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2021 год (факт)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Сумма за 2022 год (оценка)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2023 год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2024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2025 год</a:t>
                      </a: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Благоустройство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7075,2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2 667,9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1 457,9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1 257,9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48 938,9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47 458,6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46 682,2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43 186,9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44 698,1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19534,8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15726,9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12 897,8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11 699,0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12 400,2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28697,5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28851,4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29 886,1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28 559,7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29 211,4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318,5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2614,5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3 594,7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2 928,2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3 086,5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35,0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3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342,1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230,8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сми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6996,2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4 167,8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3 797,7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3 124,5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3 234,5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6996,2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4167,8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5 558,4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4 573,1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1051,7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970,7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972,6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974,7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64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636,2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595,9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619,5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75,3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47,1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51,1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380,5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Массовый спорт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2828,7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478,5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5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Руководство и управление  в сфере установленных функций органов местного самоуправления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93,7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105,4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62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2022,1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2 232,4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2022,1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2232,4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2 153,3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126 104,7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121 841,1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102 673,8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95 742,9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97 510,1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114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* - расходы 2024-2025 </a:t>
                      </a:r>
                      <a:r>
                        <a:rPr lang="ru-RU" sz="8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гг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без условно утверждаемых расходов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en-US" sz="2000" dirty="0" err="1"/>
              <a:t>Перечень</a:t>
            </a:r>
            <a:r>
              <a:rPr lang="ru-RU" sz="2000" dirty="0"/>
              <a:t> </a:t>
            </a:r>
            <a:r>
              <a:rPr lang="en-US" sz="2000" dirty="0"/>
              <a:t> </a:t>
            </a:r>
            <a:r>
              <a:rPr lang="en-US" sz="2000" dirty="0" err="1"/>
              <a:t>муниципальных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 err="1"/>
              <a:t>программ</a:t>
            </a:r>
            <a:r>
              <a:rPr lang="en-US" sz="2000" dirty="0"/>
              <a:t> </a:t>
            </a:r>
            <a:r>
              <a:rPr lang="ru-RU" sz="2000" dirty="0"/>
              <a:t>МО п.</a:t>
            </a:r>
            <a:r>
              <a:rPr lang="en-US" sz="2000" dirty="0"/>
              <a:t> </a:t>
            </a:r>
            <a:r>
              <a:rPr lang="en-US" sz="2000" dirty="0" err="1"/>
              <a:t>Михайловский</a:t>
            </a:r>
            <a:r>
              <a:rPr lang="en-US" sz="2000" dirty="0"/>
              <a:t>  </a:t>
            </a:r>
            <a:r>
              <a:rPr lang="ru-RU" sz="2000" dirty="0" smtClean="0"/>
              <a:t>           </a:t>
            </a:r>
            <a:r>
              <a:rPr lang="en-US" sz="2000" dirty="0" err="1" smtClean="0"/>
              <a:t>на</a:t>
            </a:r>
            <a:r>
              <a:rPr lang="en-US" sz="2000" dirty="0" smtClean="0"/>
              <a:t> </a:t>
            </a:r>
            <a:r>
              <a:rPr lang="en-US" sz="2000" dirty="0"/>
              <a:t>20</a:t>
            </a:r>
            <a:r>
              <a:rPr lang="ru-RU" sz="2000" dirty="0" smtClean="0"/>
              <a:t>23</a:t>
            </a:r>
            <a:r>
              <a:rPr lang="en-US" sz="2000" dirty="0" smtClean="0"/>
              <a:t> </a:t>
            </a:r>
            <a:r>
              <a:rPr lang="en-US" sz="2000" dirty="0" err="1"/>
              <a:t>год</a:t>
            </a:r>
            <a:r>
              <a:rPr lang="en-US" sz="2000" dirty="0"/>
              <a:t> и </a:t>
            </a:r>
            <a:r>
              <a:rPr lang="en-US" sz="2000" dirty="0" err="1"/>
              <a:t>плановый</a:t>
            </a:r>
            <a:r>
              <a:rPr lang="en-US" sz="2000" dirty="0"/>
              <a:t> </a:t>
            </a:r>
            <a:r>
              <a:rPr lang="en-US" sz="2000" dirty="0" err="1"/>
              <a:t>период</a:t>
            </a:r>
            <a:r>
              <a:rPr lang="en-US" sz="2000" dirty="0"/>
              <a:t> 20</a:t>
            </a:r>
            <a:r>
              <a:rPr lang="ru-RU" sz="2000" dirty="0" smtClean="0"/>
              <a:t>24</a:t>
            </a:r>
            <a:r>
              <a:rPr lang="en-US" sz="2000" dirty="0" smtClean="0"/>
              <a:t> </a:t>
            </a:r>
            <a:r>
              <a:rPr lang="en-US" sz="2000" dirty="0"/>
              <a:t>и </a:t>
            </a:r>
            <a:r>
              <a:rPr lang="en-US" sz="2000" dirty="0" smtClean="0"/>
              <a:t>202</a:t>
            </a:r>
            <a:r>
              <a:rPr lang="ru-RU" sz="2000" dirty="0" smtClean="0"/>
              <a:t>5</a:t>
            </a:r>
            <a:r>
              <a:rPr lang="en-US" sz="2000" dirty="0" smtClean="0"/>
              <a:t> </a:t>
            </a:r>
            <a:r>
              <a:rPr lang="en-US" sz="2000" dirty="0" err="1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1229881"/>
              </p:ext>
            </p:extLst>
          </p:nvPr>
        </p:nvGraphicFramePr>
        <p:xfrm>
          <a:off x="467544" y="628774"/>
          <a:ext cx="8496945" cy="5862931"/>
        </p:xfrm>
        <a:graphic>
          <a:graphicData uri="http://schemas.openxmlformats.org/drawingml/2006/table">
            <a:tbl>
              <a:tblPr/>
              <a:tblGrid>
                <a:gridCol w="1908095"/>
                <a:gridCol w="723760"/>
                <a:gridCol w="2624729"/>
                <a:gridCol w="576064"/>
                <a:gridCol w="648072"/>
                <a:gridCol w="720080"/>
                <a:gridCol w="576064"/>
                <a:gridCol w="720081"/>
              </a:tblGrid>
              <a:tr h="360040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28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(оценка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8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234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политика и оздоровление детей МО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воспитание, становление, духовное и физическое развитие молодежи.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342,0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230,8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4022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безопасности дорожного движения в муниципальном образовании п. Михайловский Саратовской области на 2023-202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</a:b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1918235"/>
              </p:ext>
            </p:extLst>
          </p:nvPr>
        </p:nvGraphicFramePr>
        <p:xfrm>
          <a:off x="107505" y="-459432"/>
          <a:ext cx="8936876" cy="6984776"/>
        </p:xfrm>
        <a:graphic>
          <a:graphicData uri="http://schemas.openxmlformats.org/drawingml/2006/table">
            <a:tbl>
              <a:tblPr/>
              <a:tblGrid>
                <a:gridCol w="1317697"/>
                <a:gridCol w="698526"/>
                <a:gridCol w="3384376"/>
                <a:gridCol w="720080"/>
                <a:gridCol w="792088"/>
                <a:gridCol w="720080"/>
                <a:gridCol w="576064"/>
                <a:gridCol w="727965"/>
              </a:tblGrid>
              <a:tr h="476701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940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098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«Ремонт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муниципального образования поселок Михайловский Саратовской области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4440,3м2,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4440,3м2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1,7 %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248,4 кв. м;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</a:t>
                      </a:r>
                      <a:r>
                        <a:rPr lang="ru-RU" sz="105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1,8 %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2024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3831,9 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3831,9 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1,45 %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  2025 год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4064,5 м2,   в </a:t>
                      </a:r>
                      <a:r>
                        <a:rPr lang="ru-RU" sz="105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проезжей части    4064,5 м2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1,5 % </a:t>
                      </a:r>
                    </a:p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5731,0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2884,0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3343,9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3534,3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1508,5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5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0954307"/>
              </p:ext>
            </p:extLst>
          </p:nvPr>
        </p:nvGraphicFramePr>
        <p:xfrm>
          <a:off x="251520" y="-509716"/>
          <a:ext cx="8784976" cy="7217574"/>
        </p:xfrm>
        <a:graphic>
          <a:graphicData uri="http://schemas.openxmlformats.org/drawingml/2006/table">
            <a:tbl>
              <a:tblPr/>
              <a:tblGrid>
                <a:gridCol w="1284822"/>
                <a:gridCol w="877633"/>
                <a:gridCol w="3598185"/>
                <a:gridCol w="504056"/>
                <a:gridCol w="576064"/>
                <a:gridCol w="576064"/>
                <a:gridCol w="648072"/>
                <a:gridCol w="720080"/>
              </a:tblGrid>
              <a:tr h="504056">
                <a:tc gridSpan="8"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3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21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местного самоуправления в муниципальном образовании п. Михайловский Саратовской области на 2023-2025 годы"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050000000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7977,4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7 539,1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7 881,9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8 561,1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161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дошкольного образования муниципального образования п. Михайловский Саратовской области на 2023-2024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060000000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19534,8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15276,9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12 897,8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11 699,0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12400,2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9778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культуры в муниципальном образовании поселок Михайловский Саратовской области на 2022-2024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070000000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6930,1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4084,2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3747,8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3124,5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5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455246"/>
              </p:ext>
            </p:extLst>
          </p:nvPr>
        </p:nvGraphicFramePr>
        <p:xfrm>
          <a:off x="107504" y="-459432"/>
          <a:ext cx="8928991" cy="7056784"/>
        </p:xfrm>
        <a:graphic>
          <a:graphicData uri="http://schemas.openxmlformats.org/drawingml/2006/table">
            <a:tbl>
              <a:tblPr/>
              <a:tblGrid>
                <a:gridCol w="1391428"/>
                <a:gridCol w="696804"/>
                <a:gridCol w="2520280"/>
                <a:gridCol w="792088"/>
                <a:gridCol w="792088"/>
                <a:gridCol w="1152128"/>
                <a:gridCol w="683638"/>
                <a:gridCol w="900537"/>
              </a:tblGrid>
              <a:tr h="792088">
                <a:tc gridSpan="8"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год (факт)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(оценка)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430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"Развитие культуры в муниципальном образовании поселок Михайловский Саратовской области на 2025-2027 годы"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3 234,5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5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9842391"/>
              </p:ext>
            </p:extLst>
          </p:nvPr>
        </p:nvGraphicFramePr>
        <p:xfrm>
          <a:off x="179511" y="260648"/>
          <a:ext cx="8712174" cy="6380315"/>
        </p:xfrm>
        <a:graphic>
          <a:graphicData uri="http://schemas.openxmlformats.org/drawingml/2006/table">
            <a:tbl>
              <a:tblPr/>
              <a:tblGrid>
                <a:gridCol w="2614390"/>
                <a:gridCol w="841994"/>
                <a:gridCol w="1503311"/>
                <a:gridCol w="720080"/>
                <a:gridCol w="576064"/>
                <a:gridCol w="853636"/>
                <a:gridCol w="957251"/>
                <a:gridCol w="645448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3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26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2021 - 2023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54847"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муниципального образования поселок Михайловский Саратовской области муниципального учреждения "Редакция газеты "Михайловские новости" муниципального образования поселок Михайловский Саратовской области на 2024 - 2026 годы"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-увеличение тиража на 2 %;</a:t>
                      </a:r>
                    </a:p>
                    <a:p>
                      <a:pPr algn="l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2 153,4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5930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"Благоустройство территории муниципального образования поселок Михайловский Саратовской области на 2023-2025 годы"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1100000000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-устройство сетей водоснабжения, теплоснабжения, кабельных линий связи, линий электроснабжения;</a:t>
                      </a:r>
                    </a:p>
                    <a:p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исполнение законодательства РФ  в сфере архитектуры и градостроительства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5828,5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2802,4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2 637,9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1 457,9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1 257,9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179512" y="2161232"/>
            <a:ext cx="1656184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325576"/>
              </p:ext>
            </p:extLst>
          </p:nvPr>
        </p:nvGraphicFramePr>
        <p:xfrm>
          <a:off x="179513" y="-459432"/>
          <a:ext cx="8856984" cy="7268246"/>
        </p:xfrm>
        <a:graphic>
          <a:graphicData uri="http://schemas.openxmlformats.org/drawingml/2006/table">
            <a:tbl>
              <a:tblPr/>
              <a:tblGrid>
                <a:gridCol w="1200133"/>
                <a:gridCol w="816090"/>
                <a:gridCol w="3024337"/>
                <a:gridCol w="720080"/>
                <a:gridCol w="648072"/>
                <a:gridCol w="792088"/>
                <a:gridCol w="732081"/>
                <a:gridCol w="924103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05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7846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и развитие общего образования п. Михайловский Саратовской области муниципального общеобразовательного учреждения "Средняя общеобразовательная школа МО п. Михайловский" на 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1200000000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выпускников  ОО, получивших  аттестат  о  среднем  общем образовании,  в  общей  численности  выпускников  ОО;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нормативное  </a:t>
                      </a:r>
                      <a:r>
                        <a:rPr lang="ru-RU" sz="105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подушенвое</a:t>
                      </a:r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финансирование,  в  общем  количестве муниципальных  общеобразовательных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удовлетворенность  населения  качеством  общего образования;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ОО,  переведенных  на  новую  (отраслевую)  систему  оплаты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труда,  ориентированную  на  результат,  в  общем  количестве  муниципальных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 учителей ОО, имеющих стаж педагогической работы до пяти  лет,  в  общей  численности  учителей муниципальных  общеобразовательных учреждений; </a:t>
                      </a:r>
                    </a:p>
                    <a:p>
                      <a:r>
                        <a:rPr lang="ru-RU" sz="105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число  персональных  компьютеров  в  составе школьных локально-вычислительных сетей на 100 учащихся в школах; </a:t>
                      </a: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18 лет, получающих дополнительное образование с использованием сертификата дополнительного образования, в общей численности детей, получающих дополнительное образование 100 %;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детей в возрасте от 5 до </a:t>
                      </a:r>
                      <a:r>
                        <a:rPr lang="ru-RU" sz="10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 лет, использующих сертификаты дополнительного образования в статусе сертификатов персонифицированного финансирования не менее 7 %;</a:t>
                      </a:r>
                      <a:endParaRPr lang="ru-RU" sz="105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количество работников муниципальных учреждений, занятых на полную ставку, заработная плата которых за полную отработку за месяц нормы рабочего времени и выполнение нормы труда (трудовых обязанностей) в 2022 году ниже минимального размера оплаты труда – 0 человек.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29106,0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29171,9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30 206,6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28 559,7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29  211,4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80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000358"/>
              </p:ext>
            </p:extLst>
          </p:nvPr>
        </p:nvGraphicFramePr>
        <p:xfrm>
          <a:off x="251520" y="-315416"/>
          <a:ext cx="8784974" cy="7216426"/>
        </p:xfrm>
        <a:graphic>
          <a:graphicData uri="http://schemas.openxmlformats.org/drawingml/2006/table">
            <a:tbl>
              <a:tblPr/>
              <a:tblGrid>
                <a:gridCol w="1368152"/>
                <a:gridCol w="720080"/>
                <a:gridCol w="3528392"/>
                <a:gridCol w="648072"/>
                <a:gridCol w="576064"/>
                <a:gridCol w="576064"/>
                <a:gridCol w="720080"/>
                <a:gridCol w="648070"/>
              </a:tblGrid>
              <a:tr h="508185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9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2022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2023 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96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912959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муниципального образования п. Михайловский на 2023-2025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7913,9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5855,0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5 370,6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3 775,9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3 478,2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299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дополнительного образования детей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 муниципальном образовании п. Михайловский Саратовской области на 2023-2025 годы"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.Создание условий для развития игровых видов спорта среди населения.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Приобретение спортивного инвентаря.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Развитие информационных и коммуникационных технологий  в системе физической культуры и спорта.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 Доля населения области, систематически занимающегося физической культурой и спортом, в общей численности населения области в возрасте с 3 до 79 лет.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0,00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3 274,2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2 928,3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3 086,5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37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«Формирование комфортной городской среды на территории  муниципального образования п. Михайловский Саратовской области 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2018 – 2024 годы» 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Количество благоустроенных дворовых территорий;</a:t>
                      </a:r>
                      <a:endParaRPr lang="ru-RU" sz="10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69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благоустроенных дворовых территорий от общего количества дворовых территорий;</a:t>
                      </a:r>
                      <a:endParaRPr lang="ru-RU" sz="10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охват населения благоустроенными дворовыми территориями (доля населения, проживающего в жилом фонде с благоустроенными дворовыми территориями от общей численности населения).</a:t>
                      </a:r>
                      <a:endParaRPr kumimoji="0" lang="ru-RU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1246,7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10327,7</a:t>
                      </a: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3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157516"/>
              </p:ext>
            </p:extLst>
          </p:nvPr>
        </p:nvGraphicFramePr>
        <p:xfrm>
          <a:off x="251520" y="-2979712"/>
          <a:ext cx="8758623" cy="9721080"/>
        </p:xfrm>
        <a:graphic>
          <a:graphicData uri="http://schemas.openxmlformats.org/drawingml/2006/table">
            <a:tbl>
              <a:tblPr/>
              <a:tblGrid>
                <a:gridCol w="1024256"/>
                <a:gridCol w="703936"/>
                <a:gridCol w="4417345"/>
                <a:gridCol w="452996"/>
                <a:gridCol w="458251"/>
                <a:gridCol w="609299"/>
                <a:gridCol w="546270"/>
                <a:gridCol w="546270"/>
              </a:tblGrid>
              <a:tr h="331236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35697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«Снижение рисков и смягчение последствий чрезвычайных ситуаций природного и техногенного характера на территории муниципального образования поселок Михайловский в 2023-2025 годах»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5210,9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4490,3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4 178,3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3 985,2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4 117,2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0257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  <a:latin typeface="Times New Roman"/>
                          <a:ea typeface="Times New Roman"/>
                        </a:rPr>
                        <a:t>«Профилактика терроризма и экстремизма в МО п. Михайловский на 2023-2025 годы»</a:t>
                      </a:r>
                      <a:endParaRPr lang="ru-RU" sz="800" dirty="0" smtClean="0">
                        <a:effectLst/>
                        <a:latin typeface="+mn-lt"/>
                        <a:ea typeface="Times New Roman"/>
                      </a:endParaRP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реализация государственной политики  в  области профилактики   терроризма   и   экстремизма   в Российской Федерации;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совершенствование системы профилактических  мерам антитеррористической    и </a:t>
                      </a:r>
                      <a:r>
                        <a:rPr lang="ru-RU" sz="10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антиэкстремистской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направленности; предупреждение        террористических        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экстремистских   проявлений    на    территории МО П. Михайловский;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укрепление межнационального согласия;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достижение взаимопонимания и взаимного уважения в  вопросах  межэтнического  и   межкультурного сотрудничества.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Основные задачи Программы: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повышение уровня взаимодействия   структурных подразделений администрации МО п. Михайловский по  профилактике  терроризма  и экстремизма;</a:t>
                      </a: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2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247774"/>
              </p:ext>
            </p:extLst>
          </p:nvPr>
        </p:nvGraphicFramePr>
        <p:xfrm>
          <a:off x="205865" y="-2757121"/>
          <a:ext cx="8758622" cy="8317807"/>
        </p:xfrm>
        <a:graphic>
          <a:graphicData uri="http://schemas.openxmlformats.org/drawingml/2006/table">
            <a:tbl>
              <a:tblPr/>
              <a:tblGrid>
                <a:gridCol w="834301"/>
                <a:gridCol w="462252"/>
                <a:gridCol w="4226305"/>
                <a:gridCol w="726396"/>
                <a:gridCol w="726396"/>
                <a:gridCol w="726396"/>
                <a:gridCol w="528288"/>
                <a:gridCol w="528288"/>
              </a:tblGrid>
              <a:tr h="3233793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Целевые показатели муниципальной программы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2021 год (факт)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 2022 год (оценка)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 год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57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404229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сведение к  минимуму  проявлений  терроризма  и экстремизма на территории МО п.                                                                           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Михайловский;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усиление   антитеррористической    защищенности объектов социальной сферы;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привлечение     граждан,      негосударственных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структур,  в  том  числе  СМИ  и   общественных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организаций,   для   обеспечения   максимальной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эффективности  деятельности   по   профилактике проявлений терроризма и экстремизма;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проведение   воспитательной,   пропагандистской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работы с населением,  направленной  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предупреждение        террористической        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экстремистской     деятельности,      повышение</a:t>
                      </a:r>
                    </a:p>
                    <a:p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бдительности.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1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9" y="500063"/>
            <a:ext cx="8314060" cy="6022975"/>
          </a:xfrm>
        </p:spPr>
        <p:txBody>
          <a:bodyPr/>
          <a:lstStyle/>
          <a:p>
            <a:pPr marL="0" lvl="0" indent="450850" algn="ctr" eaLnBrk="1" hangingPunct="1">
              <a:spcBef>
                <a:spcPct val="0"/>
              </a:spcBef>
              <a:buNone/>
            </a:pP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Сведения об объеме муниципального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долга муниципального </a:t>
            </a:r>
            <a:r>
              <a:rPr lang="ru-RU" altLang="ru-RU" sz="1800" b="1" kern="12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образования п. Михайловский </a:t>
            </a:r>
            <a:r>
              <a:rPr lang="ru-RU" altLang="ru-RU" sz="1800" b="1" kern="120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Саратовской </a:t>
            </a:r>
            <a:r>
              <a:rPr lang="ru-RU" altLang="ru-RU" sz="1800" b="1" kern="120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области</a:t>
            </a:r>
            <a:endParaRPr lang="ru-RU" altLang="ru-RU" sz="1800" kern="1200" dirty="0">
              <a:solidFill>
                <a:srgbClr val="00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</a:pPr>
            <a:endParaRPr lang="ru-RU" sz="17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751271"/>
              </p:ext>
            </p:extLst>
          </p:nvPr>
        </p:nvGraphicFramePr>
        <p:xfrm>
          <a:off x="539552" y="1746598"/>
          <a:ext cx="8003232" cy="3548632"/>
        </p:xfrm>
        <a:graphic>
          <a:graphicData uri="http://schemas.openxmlformats.org/drawingml/2006/table">
            <a:tbl>
              <a:tblPr firstRow="1" firstCol="1" bandRow="1"/>
              <a:tblGrid>
                <a:gridCol w="182725"/>
                <a:gridCol w="1617475"/>
                <a:gridCol w="1080120"/>
                <a:gridCol w="1224136"/>
                <a:gridCol w="1368152"/>
                <a:gridCol w="1296144"/>
                <a:gridCol w="1234480"/>
              </a:tblGrid>
              <a:tr h="581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66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01.01.2022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01.01.2023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На 01.01.2026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825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i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Сумма,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тыс. рублей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5056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97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  <a:endParaRPr lang="ru-RU" sz="11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503083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СОЦИАЛЬНО-ЗНАЧИМЫХ ПРОЕКТАХ, ПРЕДУСМОТРЕННЫХ К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ФИНАНСИРОВАНИЮ ЗА СЧЕТ БЮДЖЕТА 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b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 социально значимые проекты, за счет средств бюджета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п. Михайловский Саратовской области , финансирование не предусмотрено.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90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  <p:extLst>
      <p:ext uri="{BB962C8B-B14F-4D97-AF65-F5344CB8AC3E}">
        <p14:creationId xmlns:p14="http://schemas.microsoft.com/office/powerpoint/2010/main" val="316372806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пос</a:t>
            </a:r>
            <a:r>
              <a:rPr lang="ru-RU" dirty="0"/>
              <a:t>.</a:t>
            </a:r>
            <a:r>
              <a:rPr lang="ru-RU" dirty="0" smtClean="0"/>
              <a:t>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435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84912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    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</a:t>
            </a:r>
            <a:r>
              <a:rPr lang="ru-RU" sz="1300" dirty="0" smtClean="0">
                <a:latin typeface="Arial" charset="0"/>
              </a:rPr>
              <a:t>с разработки </a:t>
            </a:r>
            <a:r>
              <a:rPr lang="ru-RU" sz="1300" dirty="0">
                <a:latin typeface="Arial" charset="0"/>
              </a:rPr>
              <a:t>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2023 год и </a:t>
            </a:r>
            <a:r>
              <a:rPr lang="ru-RU" altLang="ru-RU" sz="1300" dirty="0"/>
              <a:t>плановый период </a:t>
            </a:r>
            <a:r>
              <a:rPr lang="ru-RU" altLang="ru-RU" sz="1300" dirty="0" smtClean="0"/>
              <a:t>2024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2025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dirty="0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dirty="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2023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2024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2025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</a:t>
            </a:r>
            <a:r>
              <a:rPr lang="ru-RU" sz="1200" dirty="0" smtClean="0"/>
              <a:t>политики в 2023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5482</Words>
  <Characters>0</Characters>
  <Application>Microsoft Office PowerPoint</Application>
  <DocSecurity>0</DocSecurity>
  <PresentationFormat>Экран (4:3)</PresentationFormat>
  <Lines>0</Lines>
  <Paragraphs>1497</Paragraphs>
  <Slides>37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2023 – 2025 годы</vt:lpstr>
      <vt:lpstr>Презентация PowerPoint</vt:lpstr>
      <vt:lpstr>Показатели прогноза социально-экономического развития МО п. Михайловский на 2023 – 2025 годы </vt:lpstr>
      <vt:lpstr>Презентация PowerPoint</vt:lpstr>
      <vt:lpstr>Презентация PowerPoint</vt:lpstr>
      <vt:lpstr>Динамика доходной части бюджета  городского округа МО п. Михайловский  в 2021-2025 г. (млн. рублей)</vt:lpstr>
      <vt:lpstr> Безвозмездные поступления  в бюджет МО п. Михайловский 2021-2025 гг.</vt:lpstr>
      <vt:lpstr>Презентация PowerPoint</vt:lpstr>
      <vt:lpstr>Презентация PowerPoint</vt:lpstr>
      <vt:lpstr>Налоговые и неналоговые доходы</vt:lpstr>
      <vt:lpstr>Структура расходов бюджета на 2023 год (тыс. рублей)</vt:lpstr>
      <vt:lpstr>Структура расходов бюджета  на 2024 год (тыс. рублей)</vt:lpstr>
      <vt:lpstr>Структура расходов бюджета  на 2025 год (тыс. рублей)</vt:lpstr>
      <vt:lpstr>Распределение бюджетных ассигнований по разделам и подразделам на 2023 год и плановый период 2024 и 2025 годы тыс. руб</vt:lpstr>
      <vt:lpstr>Презентация PowerPoint</vt:lpstr>
      <vt:lpstr>Перечень  муниципальных  программ МО п. Михайловский             на 2023 год и плановый период 2024 и 2025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СВЕДЕНИЯ О СОЦИАЛЬНО-ЗНАЧИМЫХ ПРОЕКТАХ, ПРЕДУСМОТРЕННЫХ К ФИНАНСИРОВАНИЮ ЗА СЧЕТ БЮДЖЕТА В 2023 ГОДУ   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2022-11-15T07:52:53Z</dcterms:modified>
</cp:coreProperties>
</file>