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  <p:sldMasterId id="2147483649" r:id="rId2"/>
  </p:sldMasterIdLst>
  <p:notesMasterIdLst>
    <p:notesMasterId r:id="rId65"/>
  </p:notesMasterIdLst>
  <p:sldIdLst>
    <p:sldId id="294" r:id="rId3"/>
    <p:sldId id="350" r:id="rId4"/>
    <p:sldId id="366" r:id="rId5"/>
    <p:sldId id="367" r:id="rId6"/>
    <p:sldId id="453" r:id="rId7"/>
    <p:sldId id="454" r:id="rId8"/>
    <p:sldId id="455" r:id="rId9"/>
    <p:sldId id="456" r:id="rId10"/>
    <p:sldId id="457" r:id="rId11"/>
    <p:sldId id="458" r:id="rId12"/>
    <p:sldId id="459" r:id="rId13"/>
    <p:sldId id="460" r:id="rId14"/>
    <p:sldId id="461" r:id="rId15"/>
    <p:sldId id="462" r:id="rId16"/>
    <p:sldId id="463" r:id="rId17"/>
    <p:sldId id="464" r:id="rId18"/>
    <p:sldId id="465" r:id="rId19"/>
    <p:sldId id="466" r:id="rId20"/>
    <p:sldId id="467" r:id="rId21"/>
    <p:sldId id="375" r:id="rId22"/>
    <p:sldId id="376" r:id="rId23"/>
    <p:sldId id="377" r:id="rId24"/>
    <p:sldId id="378" r:id="rId25"/>
    <p:sldId id="379" r:id="rId26"/>
    <p:sldId id="380" r:id="rId27"/>
    <p:sldId id="403" r:id="rId28"/>
    <p:sldId id="381" r:id="rId29"/>
    <p:sldId id="382" r:id="rId30"/>
    <p:sldId id="397" r:id="rId31"/>
    <p:sldId id="395" r:id="rId32"/>
    <p:sldId id="398" r:id="rId33"/>
    <p:sldId id="383" r:id="rId34"/>
    <p:sldId id="427" r:id="rId35"/>
    <p:sldId id="407" r:id="rId36"/>
    <p:sldId id="408" r:id="rId37"/>
    <p:sldId id="428" r:id="rId38"/>
    <p:sldId id="386" r:id="rId39"/>
    <p:sldId id="387" r:id="rId40"/>
    <p:sldId id="409" r:id="rId41"/>
    <p:sldId id="432" r:id="rId42"/>
    <p:sldId id="438" r:id="rId43"/>
    <p:sldId id="413" r:id="rId44"/>
    <p:sldId id="414" r:id="rId45"/>
    <p:sldId id="441" r:id="rId46"/>
    <p:sldId id="415" r:id="rId47"/>
    <p:sldId id="442" r:id="rId48"/>
    <p:sldId id="416" r:id="rId49"/>
    <p:sldId id="443" r:id="rId50"/>
    <p:sldId id="444" r:id="rId51"/>
    <p:sldId id="445" r:id="rId52"/>
    <p:sldId id="446" r:id="rId53"/>
    <p:sldId id="447" r:id="rId54"/>
    <p:sldId id="448" r:id="rId55"/>
    <p:sldId id="449" r:id="rId56"/>
    <p:sldId id="450" r:id="rId57"/>
    <p:sldId id="451" r:id="rId58"/>
    <p:sldId id="452" r:id="rId59"/>
    <p:sldId id="390" r:id="rId60"/>
    <p:sldId id="361" r:id="rId61"/>
    <p:sldId id="412" r:id="rId62"/>
    <p:sldId id="334" r:id="rId63"/>
    <p:sldId id="338" r:id="rId64"/>
  </p:sldIdLst>
  <p:sldSz cx="9144000" cy="6858000" type="screen4x3"/>
  <p:notesSz cx="6797675" cy="9925050"/>
  <p:custDataLst>
    <p:tags r:id="rId6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2E3879A2-1CCF-4166-BC58-372E09D00141}">
          <p14:sldIdLst>
            <p14:sldId id="294"/>
            <p14:sldId id="350"/>
            <p14:sldId id="366"/>
            <p14:sldId id="367"/>
            <p14:sldId id="453"/>
            <p14:sldId id="454"/>
            <p14:sldId id="455"/>
            <p14:sldId id="456"/>
            <p14:sldId id="457"/>
            <p14:sldId id="458"/>
            <p14:sldId id="459"/>
            <p14:sldId id="460"/>
            <p14:sldId id="461"/>
            <p14:sldId id="462"/>
            <p14:sldId id="463"/>
            <p14:sldId id="464"/>
            <p14:sldId id="465"/>
            <p14:sldId id="466"/>
            <p14:sldId id="467"/>
            <p14:sldId id="375"/>
            <p14:sldId id="376"/>
            <p14:sldId id="377"/>
            <p14:sldId id="378"/>
            <p14:sldId id="379"/>
            <p14:sldId id="380"/>
            <p14:sldId id="403"/>
            <p14:sldId id="381"/>
            <p14:sldId id="382"/>
            <p14:sldId id="397"/>
            <p14:sldId id="395"/>
            <p14:sldId id="398"/>
            <p14:sldId id="383"/>
            <p14:sldId id="427"/>
            <p14:sldId id="407"/>
            <p14:sldId id="408"/>
            <p14:sldId id="428"/>
            <p14:sldId id="386"/>
            <p14:sldId id="387"/>
            <p14:sldId id="409"/>
            <p14:sldId id="432"/>
            <p14:sldId id="438"/>
            <p14:sldId id="413"/>
            <p14:sldId id="414"/>
            <p14:sldId id="441"/>
            <p14:sldId id="415"/>
            <p14:sldId id="442"/>
            <p14:sldId id="416"/>
            <p14:sldId id="443"/>
            <p14:sldId id="444"/>
            <p14:sldId id="445"/>
            <p14:sldId id="446"/>
            <p14:sldId id="447"/>
            <p14:sldId id="448"/>
            <p14:sldId id="449"/>
            <p14:sldId id="450"/>
            <p14:sldId id="451"/>
            <p14:sldId id="452"/>
            <p14:sldId id="390"/>
            <p14:sldId id="361"/>
            <p14:sldId id="412"/>
            <p14:sldId id="334"/>
            <p14:sldId id="338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CCFF"/>
    <a:srgbClr val="FF66FF"/>
    <a:srgbClr val="3333FF"/>
    <a:srgbClr val="99FF66"/>
    <a:srgbClr val="CCFF99"/>
    <a:srgbClr val="BE38E8"/>
    <a:srgbClr val="2D87F3"/>
    <a:srgbClr val="CC99FF"/>
    <a:srgbClr val="6E2AF6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7308" autoAdjust="0"/>
  </p:normalViewPr>
  <p:slideViewPr>
    <p:cSldViewPr snapToGrid="0">
      <p:cViewPr>
        <p:scale>
          <a:sx n="90" d="100"/>
          <a:sy n="90" d="100"/>
        </p:scale>
        <p:origin x="-594" y="-45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63" Type="http://schemas.openxmlformats.org/officeDocument/2006/relationships/slide" Target="slides/slide61.xml"/><Relationship Id="rId68" Type="http://schemas.openxmlformats.org/officeDocument/2006/relationships/viewProps" Target="viewProp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66" Type="http://schemas.openxmlformats.org/officeDocument/2006/relationships/tags" Target="tags/tag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61" Type="http://schemas.openxmlformats.org/officeDocument/2006/relationships/slide" Target="slides/slide59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slide" Target="slides/slide62.xml"/><Relationship Id="rId69" Type="http://schemas.openxmlformats.org/officeDocument/2006/relationships/theme" Target="theme/theme1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presProps" Target="presProps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Relationship Id="rId7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1.xml"/><Relationship Id="rId2" Type="http://schemas.openxmlformats.org/officeDocument/2006/relationships/package" Target="../embeddings/Microsoft_Excel_Worksheet1.xlsx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&#1044;&#1080;&#1072;&#1075;&#1088;&#1072;&#1084;&#1084;&#1072;%20&#1074;%20Microsoft%20Office%20PowerPoint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4.3494208253890725E-4"/>
          <c:y val="7.4898569600848647E-2"/>
          <c:w val="0.69276981403868843"/>
          <c:h val="0.87020798994916959"/>
        </c:manualLayout>
      </c:layout>
      <c:pie3DChart>
        <c:varyColors val="1"/>
        <c:ser>
          <c:idx val="0"/>
          <c:order val="0"/>
          <c:explosion val="25"/>
          <c:cat>
            <c:strRef>
              <c:f>'Разделы ФКР'!$B$6:$B$26</c:f>
              <c:strCache>
                <c:ptCount val="10"/>
                <c:pt idx="0">
                  <c:v>Общегосударственные вопросы</c:v>
                </c:pt>
                <c:pt idx="1">
                  <c:v>Национальная оборона</c:v>
                </c:pt>
                <c:pt idx="2">
                  <c:v>Национальная безопасность и правоохранительная деятельность</c:v>
                </c:pt>
                <c:pt idx="3">
                  <c:v>Национальная экономика</c:v>
                </c:pt>
                <c:pt idx="4">
                  <c:v>Жилищно-коммунальное хозяйство</c:v>
                </c:pt>
                <c:pt idx="5">
                  <c:v>Образование</c:v>
                </c:pt>
                <c:pt idx="6">
                  <c:v>Культура, кинематография</c:v>
                </c:pt>
                <c:pt idx="7">
                  <c:v>Социальная политика</c:v>
                </c:pt>
                <c:pt idx="8">
                  <c:v>Физическая культура и спорт</c:v>
                </c:pt>
                <c:pt idx="9">
                  <c:v>Средства массовой информации</c:v>
                </c:pt>
              </c:strCache>
            </c:strRef>
          </c:cat>
          <c:val>
            <c:numRef>
              <c:f>'Разделы ФКР'!$C$6:$C$26</c:f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</c:spPr>
    </c:plotArea>
    <c:legend>
      <c:legendPos val="r"/>
      <c:layout>
        <c:manualLayout>
          <c:xMode val="edge"/>
          <c:yMode val="edge"/>
          <c:x val="0.76798922401594794"/>
          <c:y val="7.734389389400155E-2"/>
          <c:w val="0.23064419388765536"/>
          <c:h val="0.86206507065538396"/>
        </c:manualLayout>
      </c:layout>
      <c:overlay val="0"/>
    </c:legend>
    <c:plotVisOnly val="1"/>
    <c:dispBlanksAs val="zero"/>
    <c:showDLblsOverMax val="0"/>
  </c:chart>
  <c:spPr>
    <a:solidFill>
      <a:srgbClr val="66CCFF"/>
    </a:solidFill>
  </c:spPr>
  <c:externalData r:id="rId2">
    <c:autoUpdate val="0"/>
  </c:externalData>
  <c:userShapes r:id="rId3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1"/>
  <mc:AlternateContent xmlns:mc="http://schemas.openxmlformats.org/markup-compatibility/2006">
    <mc:Choice xmlns:c14="http://schemas.microsoft.com/office/drawing/2007/8/2/chart" Requires="c14">
      <c14:style val="110"/>
    </mc:Choice>
    <mc:Fallback>
      <c:style val="10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3.3754751989186586E-2"/>
          <c:y val="0.16002357032481832"/>
          <c:w val="0.82635452199117754"/>
          <c:h val="0.7674670596917601"/>
        </c:manualLayout>
      </c:layout>
      <c:pie3DChart>
        <c:varyColors val="1"/>
        <c:ser>
          <c:idx val="0"/>
          <c:order val="0"/>
          <c:tx>
            <c:strRef>
              <c:f>'[Диаграмма в Microsoft Office PowerPoint]Расходы ФКР'!$A$1</c:f>
              <c:strCache>
                <c:ptCount val="1"/>
                <c:pt idx="0">
                  <c:v>Распределение бюджетных ассигнований по разделам классификации расходов бюджета городского округа МО п. Михайловский на 2020 год </c:v>
                </c:pt>
              </c:strCache>
            </c:strRef>
          </c:tx>
          <c:spPr>
            <a:ln>
              <a:noFill/>
            </a:ln>
          </c:spPr>
          <c:explosion val="15"/>
          <c:dPt>
            <c:idx val="0"/>
            <c:bubble3D val="0"/>
            <c:explosion val="17"/>
            <c:spPr>
              <a:solidFill>
                <a:srgbClr val="FF0000"/>
              </a:solidFill>
              <a:ln>
                <a:noFill/>
              </a:ln>
            </c:spPr>
          </c:dPt>
          <c:dPt>
            <c:idx val="2"/>
            <c:bubble3D val="0"/>
            <c:spPr>
              <a:solidFill>
                <a:srgbClr val="FF66FF"/>
              </a:solidFill>
              <a:ln>
                <a:noFill/>
              </a:ln>
            </c:spPr>
          </c:dPt>
          <c:dPt>
            <c:idx val="3"/>
            <c:bubble3D val="0"/>
            <c:spPr>
              <a:solidFill>
                <a:srgbClr val="3333FF"/>
              </a:solidFill>
              <a:ln>
                <a:noFill/>
              </a:ln>
            </c:spPr>
          </c:dPt>
          <c:dPt>
            <c:idx val="4"/>
            <c:bubble3D val="0"/>
            <c:spPr>
              <a:solidFill>
                <a:srgbClr val="99FF66"/>
              </a:solidFill>
              <a:ln>
                <a:noFill/>
              </a:ln>
            </c:spPr>
          </c:dPt>
          <c:dPt>
            <c:idx val="5"/>
            <c:bubble3D val="0"/>
            <c:spPr>
              <a:solidFill>
                <a:srgbClr val="FFFF00"/>
              </a:solidFill>
              <a:ln>
                <a:noFill/>
              </a:ln>
            </c:spPr>
          </c:dPt>
          <c:dPt>
            <c:idx val="6"/>
            <c:bubble3D val="0"/>
            <c:spPr>
              <a:solidFill>
                <a:srgbClr val="C00000"/>
              </a:solidFill>
              <a:ln>
                <a:noFill/>
              </a:ln>
            </c:spPr>
          </c:dPt>
          <c:dPt>
            <c:idx val="7"/>
            <c:bubble3D val="0"/>
            <c:spPr>
              <a:solidFill>
                <a:srgbClr val="7030A0"/>
              </a:solidFill>
              <a:ln>
                <a:noFill/>
              </a:ln>
            </c:spPr>
          </c:dPt>
          <c:dLbls>
            <c:dLbl>
              <c:idx val="0"/>
              <c:layout>
                <c:manualLayout>
                  <c:x val="-1.3318523292960356E-2"/>
                  <c:y val="-0.16270514611061324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214C-46B5-BE91-E5B218B0AA0D}"/>
                </c:ext>
              </c:extLst>
            </c:dLbl>
            <c:dLbl>
              <c:idx val="1"/>
              <c:layout>
                <c:manualLayout>
                  <c:x val="-2.7732358948085668E-3"/>
                  <c:y val="-0.20757537386657676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214C-46B5-BE91-E5B218B0AA0D}"/>
                </c:ext>
              </c:extLst>
            </c:dLbl>
            <c:dLbl>
              <c:idx val="2"/>
              <c:layout>
                <c:manualLayout>
                  <c:x val="0"/>
                  <c:y val="7.9288552575816993E-3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214C-46B5-BE91-E5B218B0AA0D}"/>
                </c:ext>
              </c:extLst>
            </c:dLbl>
            <c:dLbl>
              <c:idx val="3"/>
              <c:layout>
                <c:manualLayout>
                  <c:x val="-5.2904827944542189E-2"/>
                  <c:y val="0.24141104529217794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214C-46B5-BE91-E5B218B0AA0D}"/>
                </c:ext>
              </c:extLst>
            </c:dLbl>
            <c:dLbl>
              <c:idx val="4"/>
              <c:layout>
                <c:manualLayout>
                  <c:x val="-0.15741853137988288"/>
                  <c:y val="-1.5518598928304744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214C-46B5-BE91-E5B218B0AA0D}"/>
                </c:ext>
              </c:extLst>
            </c:dLbl>
            <c:dLbl>
              <c:idx val="5"/>
              <c:layout>
                <c:manualLayout>
                  <c:x val="1.1394261005059405E-2"/>
                  <c:y val="0.31372085539202715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214C-46B5-BE91-E5B218B0AA0D}"/>
                </c:ext>
              </c:extLst>
            </c:dLbl>
            <c:dLbl>
              <c:idx val="6"/>
              <c:layout>
                <c:manualLayout>
                  <c:x val="-0.1765868567739077"/>
                  <c:y val="0.11540999461774321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214C-46B5-BE91-E5B218B0AA0D}"/>
                </c:ext>
              </c:extLst>
            </c:dLbl>
            <c:dLbl>
              <c:idx val="7"/>
              <c:layout>
                <c:manualLayout>
                  <c:x val="-7.193043997462413E-2"/>
                  <c:y val="-9.0705606640720804E-3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214C-46B5-BE91-E5B218B0AA0D}"/>
                </c:ext>
              </c:extLst>
            </c:dLbl>
            <c:dLbl>
              <c:idx val="8"/>
              <c:layout>
                <c:manualLayout>
                  <c:x val="0.12397067695941813"/>
                  <c:y val="-1.6846621487318185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214C-46B5-BE91-E5B218B0AA0D}"/>
                </c:ext>
              </c:extLst>
            </c:dLbl>
            <c:dLbl>
              <c:idx val="9"/>
              <c:layout>
                <c:manualLayout>
                  <c:x val="-1.8087512030832378E-2"/>
                  <c:y val="-0.10356635976058579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214C-46B5-BE91-E5B218B0AA0D}"/>
                </c:ext>
              </c:extLst>
            </c:dLbl>
            <c:numFmt formatCode="0.00%" sourceLinked="0"/>
            <c:spPr>
              <a:solidFill>
                <a:schemeClr val="accent2">
                  <a:lumMod val="20000"/>
                  <a:lumOff val="80000"/>
                </a:schemeClr>
              </a:solidFill>
              <a:effectLst>
                <a:innerShdw blurRad="114300">
                  <a:prstClr val="black"/>
                </a:innerShdw>
              </a:effectLst>
              <a:scene3d>
                <a:camera prst="orthographicFront"/>
                <a:lightRig rig="threePt" dir="t"/>
              </a:scene3d>
              <a:sp3d>
                <a:bevelT w="114300" prst="artDeco"/>
              </a:sp3d>
            </c:spPr>
            <c:txPr>
              <a:bodyPr rot="0" vert="horz" anchor="t" anchorCtr="0"/>
              <a:lstStyle/>
              <a:p>
                <a:pPr>
                  <a:defRPr sz="12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1"/>
            <c:showSerName val="0"/>
            <c:showPercent val="1"/>
            <c:showBubbleSize val="0"/>
            <c:showLeaderLines val="1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multiLvlStrRef>
              <c:f>'[Диаграмма в Microsoft Office PowerPoint]Расходы ФКР'!$A$3:$B$11</c:f>
              <c:multiLvlStrCache>
                <c:ptCount val="9"/>
                <c:lvl>
                  <c:pt idx="0">
                    <c:v>01</c:v>
                  </c:pt>
                  <c:pt idx="1">
                    <c:v>02</c:v>
                  </c:pt>
                  <c:pt idx="2">
                    <c:v>03</c:v>
                  </c:pt>
                  <c:pt idx="3">
                    <c:v>04</c:v>
                  </c:pt>
                  <c:pt idx="4">
                    <c:v>05</c:v>
                  </c:pt>
                  <c:pt idx="5">
                    <c:v>07</c:v>
                  </c:pt>
                  <c:pt idx="6">
                    <c:v>08</c:v>
                  </c:pt>
                  <c:pt idx="7">
                    <c:v>10</c:v>
                  </c:pt>
                  <c:pt idx="8">
                    <c:v>12</c:v>
                  </c:pt>
                </c:lvl>
                <c:lvl>
                  <c:pt idx="0">
                    <c:v>Общегосударственные вопросы</c:v>
                  </c:pt>
                  <c:pt idx="1">
                    <c:v>Национальная оборона</c:v>
                  </c:pt>
                  <c:pt idx="2">
                    <c:v>Национальная безопасность и правоохранительная деятельность</c:v>
                  </c:pt>
                  <c:pt idx="3">
                    <c:v>Национальная экономика</c:v>
                  </c:pt>
                  <c:pt idx="4">
                    <c:v>Жилищно - коммунальное хозяйство</c:v>
                  </c:pt>
                  <c:pt idx="5">
                    <c:v>Образование</c:v>
                  </c:pt>
                  <c:pt idx="6">
                    <c:v>Культура, кинематография, сми</c:v>
                  </c:pt>
                  <c:pt idx="7">
                    <c:v>Социальная политика</c:v>
                  </c:pt>
                  <c:pt idx="8">
                    <c:v>Средства массовой информации</c:v>
                  </c:pt>
                </c:lvl>
              </c:multiLvlStrCache>
            </c:multiLvlStrRef>
          </c:cat>
          <c:val>
            <c:numRef>
              <c:f>'[Диаграмма в Microsoft Office PowerPoint]Расходы ФКР'!$C$3:$C$11</c:f>
              <c:numCache>
                <c:formatCode>#,##0.00</c:formatCode>
                <c:ptCount val="9"/>
                <c:pt idx="0">
                  <c:v>43024.4</c:v>
                </c:pt>
                <c:pt idx="1">
                  <c:v>139</c:v>
                </c:pt>
                <c:pt idx="2">
                  <c:v>4674.9000000000005</c:v>
                </c:pt>
                <c:pt idx="3">
                  <c:v>8173.2</c:v>
                </c:pt>
                <c:pt idx="4">
                  <c:v>12078.9</c:v>
                </c:pt>
                <c:pt idx="5">
                  <c:v>62762.8</c:v>
                </c:pt>
                <c:pt idx="6">
                  <c:v>4162.6000000000004</c:v>
                </c:pt>
                <c:pt idx="7">
                  <c:v>1258.9000000000001</c:v>
                </c:pt>
                <c:pt idx="8">
                  <c:v>2559.1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A-214C-46B5-BE91-E5B218B0AA0D}"/>
            </c:ext>
          </c:extLst>
        </c:ser>
        <c:ser>
          <c:idx val="1"/>
          <c:order val="1"/>
          <c:explosion val="25"/>
          <c:dLbls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multiLvlStrRef>
              <c:f>'[Диаграмма в Microsoft Office PowerPoint]Расходы ФКР'!$A$3:$B$11</c:f>
              <c:multiLvlStrCache>
                <c:ptCount val="9"/>
                <c:lvl>
                  <c:pt idx="0">
                    <c:v>01</c:v>
                  </c:pt>
                  <c:pt idx="1">
                    <c:v>02</c:v>
                  </c:pt>
                  <c:pt idx="2">
                    <c:v>03</c:v>
                  </c:pt>
                  <c:pt idx="3">
                    <c:v>04</c:v>
                  </c:pt>
                  <c:pt idx="4">
                    <c:v>05</c:v>
                  </c:pt>
                  <c:pt idx="5">
                    <c:v>07</c:v>
                  </c:pt>
                  <c:pt idx="6">
                    <c:v>08</c:v>
                  </c:pt>
                  <c:pt idx="7">
                    <c:v>10</c:v>
                  </c:pt>
                  <c:pt idx="8">
                    <c:v>12</c:v>
                  </c:pt>
                </c:lvl>
                <c:lvl>
                  <c:pt idx="0">
                    <c:v>Общегосударственные вопросы</c:v>
                  </c:pt>
                  <c:pt idx="1">
                    <c:v>Национальная оборона</c:v>
                  </c:pt>
                  <c:pt idx="2">
                    <c:v>Национальная безопасность и правоохранительная деятельность</c:v>
                  </c:pt>
                  <c:pt idx="3">
                    <c:v>Национальная экономика</c:v>
                  </c:pt>
                  <c:pt idx="4">
                    <c:v>Жилищно - коммунальное хозяйство</c:v>
                  </c:pt>
                  <c:pt idx="5">
                    <c:v>Образование</c:v>
                  </c:pt>
                  <c:pt idx="6">
                    <c:v>Культура, кинематография, сми</c:v>
                  </c:pt>
                  <c:pt idx="7">
                    <c:v>Социальная политика</c:v>
                  </c:pt>
                  <c:pt idx="8">
                    <c:v>Средства массовой информации</c:v>
                  </c:pt>
                </c:lvl>
              </c:multiLvlStrCache>
            </c:multiLvlStrRef>
          </c:cat>
          <c:val>
            <c:numRef>
              <c:f>'[Диаграмма в Microsoft Office PowerPoint]Расходы ФКР'!$D$3:$D$11</c:f>
              <c:numCache>
                <c:formatCode>0.00%</c:formatCode>
                <c:ptCount val="9"/>
                <c:pt idx="0">
                  <c:v>0.30989859817998283</c:v>
                </c:pt>
                <c:pt idx="1">
                  <c:v>1.0011971148236253E-3</c:v>
                </c:pt>
                <c:pt idx="2">
                  <c:v>3.3672635914309086E-2</c:v>
                </c:pt>
                <c:pt idx="3">
                  <c:v>5.8870390351629123E-2</c:v>
                </c:pt>
                <c:pt idx="4">
                  <c:v>8.7002588706784664E-2</c:v>
                </c:pt>
                <c:pt idx="5">
                  <c:v>0.45207146962771338</c:v>
                </c:pt>
                <c:pt idx="6">
                  <c:v>2.9982612303344012E-2</c:v>
                </c:pt>
                <c:pt idx="7">
                  <c:v>9.0676766032479362E-3</c:v>
                </c:pt>
                <c:pt idx="8">
                  <c:v>1.8432831198166473E-2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B-214C-46B5-BE91-E5B218B0AA0D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</c:plotArea>
    <c:plotVisOnly val="1"/>
    <c:dispBlanksAs val="zero"/>
    <c:showDLblsOverMax val="0"/>
  </c:chart>
  <c:spPr>
    <a:solidFill>
      <a:srgbClr val="66CCFF"/>
    </a:solidFill>
  </c:spPr>
  <c:externalData r:id="rId1">
    <c:autoUpdate val="0"/>
  </c:externalData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0.00716</cdr:x>
      <cdr:y>0.03299</cdr:y>
    </cdr:from>
    <cdr:to>
      <cdr:x>0.74049</cdr:x>
      <cdr:y>0.09646</cdr:y>
    </cdr:to>
    <cdr:sp macro="" textlink="">
      <cdr:nvSpPr>
        <cdr:cNvPr id="4" name="TextBox 1"/>
        <cdr:cNvSpPr txBox="1"/>
      </cdr:nvSpPr>
      <cdr:spPr>
        <a:xfrm xmlns:a="http://schemas.openxmlformats.org/drawingml/2006/main">
          <a:off x="66511" y="200058"/>
          <a:ext cx="6815055" cy="38492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endParaRPr lang="ru-RU" sz="1000" b="1" dirty="0">
            <a:latin typeface="Times New Roman" pitchFamily="18" charset="0"/>
            <a:cs typeface="Times New Roman" pitchFamily="18" charset="0"/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1"/>
            <a:ext cx="2945659" cy="496252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panose="020B0604020202020204" pitchFamily="34" charset="0"/>
                <a:ea typeface="宋体" charset="-122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0444" y="1"/>
            <a:ext cx="2945659" cy="496252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panose="020B0604020202020204" pitchFamily="34" charset="0"/>
                <a:ea typeface="宋体" charset="-122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26628" name="Rectangle 4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917575" y="744538"/>
            <a:ext cx="4962525" cy="372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sp>
      <p:sp>
        <p:nvSpPr>
          <p:cNvPr id="4101" name="Rectangle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768" y="4714399"/>
            <a:ext cx="5438140" cy="4466272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4102" name="Rectangle 6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9427076"/>
            <a:ext cx="2945659" cy="496252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panose="020B0604020202020204" pitchFamily="34" charset="0"/>
                <a:ea typeface="宋体" charset="-122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0444" y="9427076"/>
            <a:ext cx="2945659" cy="496252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2704BD56-1EFF-471C-8F4C-8C824A5C4C3C}" type="slidenum">
              <a:rPr lang="en-US" altLang="ru-RU"/>
              <a:pPr>
                <a:defRPr/>
              </a:pPr>
              <a:t>‹#›</a:t>
            </a:fld>
            <a:endParaRPr lang="en-US" altLang="ru-RU" dirty="0"/>
          </a:p>
        </p:txBody>
      </p:sp>
    </p:spTree>
    <p:extLst>
      <p:ext uri="{BB962C8B-B14F-4D97-AF65-F5344CB8AC3E}">
        <p14:creationId xmlns:p14="http://schemas.microsoft.com/office/powerpoint/2010/main" val="265153952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6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1163E4-FC2B-4E72-8777-A5ACDAA26C3B}" type="slidenum">
              <a:rPr lang="en-US" altLang="ru-RU"/>
              <a:pPr>
                <a:defRPr/>
              </a:pPr>
              <a:t>‹#›</a:t>
            </a:fld>
            <a:endParaRPr lang="en-US" alt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6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532FFB-7069-4A99-99AF-B0B3073D856E}" type="slidenum">
              <a:rPr lang="en-US" altLang="ru-RU"/>
              <a:pPr>
                <a:defRPr/>
              </a:pPr>
              <a:t>‹#›</a:t>
            </a:fld>
            <a:endParaRPr lang="en-US" alt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6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6BCDAF-E14D-4C57-B9F6-AFED53D9B20D}" type="slidenum">
              <a:rPr lang="en-US" altLang="ru-RU"/>
              <a:pPr>
                <a:defRPr/>
              </a:pPr>
              <a:t>‹#›</a:t>
            </a:fld>
            <a:endParaRPr lang="en-US" altLang="ru-RU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>
                <a:solidFill>
                  <a:schemeClr val="accent3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accent3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dirty="0"/>
              <a:t>Образец подзаголовка</a:t>
            </a:r>
          </a:p>
        </p:txBody>
      </p:sp>
      <p:sp>
        <p:nvSpPr>
          <p:cNvPr id="4" name="日期占位符 3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8768B4-422D-4FA2-8ECA-B301A2297433}" type="datetimeFigureOut">
              <a:rPr lang="zh-CN" altLang="en-US"/>
              <a:pPr>
                <a:defRPr/>
              </a:pPr>
              <a:t>2025/5/15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8EEF0F-47EC-4542-87B5-6576CCFBB67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日期占位符 3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A634EC-4F32-4DA1-A2CC-7CCAB017E4A9}" type="datetimeFigureOut">
              <a:rPr lang="zh-CN" altLang="en-US"/>
              <a:pPr>
                <a:defRPr/>
              </a:pPr>
              <a:t>2025/5/15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F55AEC-FAC8-4637-A7E6-A4EBDF77CDF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日期占位符 3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B017F7-4099-437E-B603-952AC3B0E8BF}" type="datetimeFigureOut">
              <a:rPr lang="zh-CN" altLang="en-US"/>
              <a:pPr>
                <a:defRPr/>
              </a:pPr>
              <a:t>2025/5/15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55B1CC-F1B5-4205-95BA-5C1020E5BC0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日期占位符 3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E3AC88-9E7D-442A-BC38-AACC84D85385}" type="datetimeFigureOut">
              <a:rPr lang="zh-CN" altLang="en-US"/>
              <a:pPr>
                <a:defRPr/>
              </a:pPr>
              <a:t>2025/5/15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1F4722-20F5-4291-81BC-7DA2A5D37BE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日期占位符 3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E62C62-C5EA-4C7F-BB85-AF0292B490DB}" type="datetimeFigureOut">
              <a:rPr lang="zh-CN" altLang="en-US"/>
              <a:pPr>
                <a:defRPr/>
              </a:pPr>
              <a:t>2025/5/15</a:t>
            </a:fld>
            <a:endParaRPr lang="zh-CN" altLang="en-US"/>
          </a:p>
        </p:txBody>
      </p:sp>
      <p:sp>
        <p:nvSpPr>
          <p:cNvPr id="8" name="页脚占位符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931BFE-8C55-494A-B157-909E50AD2D4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日期占位符 3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9E19A0-8EDA-40D1-B709-CBD3F51C1F56}" type="datetimeFigureOut">
              <a:rPr lang="zh-CN" altLang="en-US"/>
              <a:pPr>
                <a:defRPr/>
              </a:pPr>
              <a:t>2025/5/15</a:t>
            </a:fld>
            <a:endParaRPr lang="zh-CN" altLang="en-US"/>
          </a:p>
        </p:txBody>
      </p:sp>
      <p:sp>
        <p:nvSpPr>
          <p:cNvPr id="4" name="页脚占位符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2D5250-B65D-49BD-B3BC-947172E99AC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C96B62-3F8D-4E65-9BC5-8994767BF7C5}" type="datetimeFigureOut">
              <a:rPr lang="zh-CN" altLang="en-US"/>
              <a:pPr>
                <a:defRPr/>
              </a:pPr>
              <a:t>2025/5/15</a:t>
            </a:fld>
            <a:endParaRPr lang="zh-CN" altLang="en-US"/>
          </a:p>
        </p:txBody>
      </p:sp>
      <p:sp>
        <p:nvSpPr>
          <p:cNvPr id="3" name="页脚占位符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300756-DB74-4F30-83F7-96EB3BF0C9E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日期占位符 3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619A99-9026-449C-97AD-6F06F0B4276C}" type="datetimeFigureOut">
              <a:rPr lang="zh-CN" altLang="en-US"/>
              <a:pPr>
                <a:defRPr/>
              </a:pPr>
              <a:t>2025/5/15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B3C094-A48F-4004-914E-87C4AF4C697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6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C89BF8-3996-477E-8337-4DCE5F3181F7}" type="slidenum">
              <a:rPr lang="en-US" altLang="ru-RU"/>
              <a:pPr>
                <a:defRPr/>
              </a:pPr>
              <a:t>‹#›</a:t>
            </a:fld>
            <a:endParaRPr lang="en-US" altLang="ru-RU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日期占位符 3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75C993-97BD-4653-A0D2-69F6C4FE6BBE}" type="datetimeFigureOut">
              <a:rPr lang="zh-CN" altLang="en-US"/>
              <a:pPr>
                <a:defRPr/>
              </a:pPr>
              <a:t>2025/5/15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D283AC-24B6-4A48-BBC4-7643B14DC96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日期占位符 3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4508AE-F11F-4825-8B60-9A5C52A7DFAB}" type="datetimeFigureOut">
              <a:rPr lang="zh-CN" altLang="en-US"/>
              <a:pPr>
                <a:defRPr/>
              </a:pPr>
              <a:t>2025/5/15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7C867A-E377-4B0F-B1BB-89FAB002BBD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日期占位符 3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3A5C50-D4A2-4FDD-8D84-885F0921CD4B}" type="datetimeFigureOut">
              <a:rPr lang="zh-CN" altLang="en-US"/>
              <a:pPr>
                <a:defRPr/>
              </a:pPr>
              <a:t>2025/5/15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831C58-8040-4BA7-979C-5E801CEBA3E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6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15AF0E-15BE-48E0-A5AE-C42704E2879A}" type="slidenum">
              <a:rPr lang="en-US" altLang="ru-RU"/>
              <a:pPr>
                <a:defRPr/>
              </a:pPr>
              <a:t>‹#›</a:t>
            </a:fld>
            <a:endParaRPr lang="en-US" alt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Rectangle 6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1A7870-9813-4B3B-9BA5-A90540492634}" type="slidenum">
              <a:rPr lang="en-US" altLang="ru-RU"/>
              <a:pPr>
                <a:defRPr/>
              </a:pPr>
              <a:t>‹#›</a:t>
            </a:fld>
            <a:endParaRPr lang="en-US" alt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8" name="Rectangle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" name="Rectangle 6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340D5B-F61D-4935-BCD8-B296CDB22F80}" type="slidenum">
              <a:rPr lang="en-US" altLang="ru-RU"/>
              <a:pPr>
                <a:defRPr/>
              </a:pPr>
              <a:t>‹#›</a:t>
            </a:fld>
            <a:endParaRPr lang="en-US" alt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" name="Rectangle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6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98D0DC-7FA2-4A3F-BC23-126B918C9293}" type="slidenum">
              <a:rPr lang="en-US" altLang="ru-RU"/>
              <a:pPr>
                <a:defRPr/>
              </a:pPr>
              <a:t>‹#›</a:t>
            </a:fld>
            <a:endParaRPr lang="en-US" alt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Rectangle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" name="Rectangle 6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E58A99-F97D-4D21-848B-A64D71B02CA6}" type="slidenum">
              <a:rPr lang="en-US" altLang="ru-RU"/>
              <a:pPr>
                <a:defRPr/>
              </a:pPr>
              <a:t>‹#›</a:t>
            </a:fld>
            <a:endParaRPr lang="en-US" alt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Rectangle 6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F29A10-F726-4F75-818A-E97FA7A9D6C5}" type="slidenum">
              <a:rPr lang="en-US" altLang="ru-RU"/>
              <a:pPr>
                <a:defRPr/>
              </a:pPr>
              <a:t>‹#›</a:t>
            </a:fld>
            <a:endParaRPr lang="en-US" alt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Rectangle 6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A9F406-9111-40C0-814C-BC5FF5145542}" type="slidenum">
              <a:rPr lang="en-US" altLang="ru-RU"/>
              <a:pPr>
                <a:defRPr/>
              </a:pPr>
              <a:t>‹#›</a:t>
            </a:fld>
            <a:endParaRPr lang="en-US" alt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D3D81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ru-RU" smtClean="0"/>
              <a:t>单击此处编辑母版标题样式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ru-RU" smtClean="0"/>
              <a:t>单击此处编辑母版文本样式</a:t>
            </a:r>
          </a:p>
          <a:p>
            <a:pPr lvl="1"/>
            <a:r>
              <a:rPr lang="zh-CN" altLang="ru-RU" smtClean="0"/>
              <a:t>第二级</a:t>
            </a:r>
          </a:p>
          <a:p>
            <a:pPr lvl="2"/>
            <a:r>
              <a:rPr lang="zh-CN" altLang="ru-RU" smtClean="0"/>
              <a:t>第三级</a:t>
            </a:r>
          </a:p>
          <a:p>
            <a:pPr lvl="3"/>
            <a:r>
              <a:rPr lang="zh-CN" altLang="ru-RU" smtClean="0"/>
              <a:t>第四级</a:t>
            </a:r>
          </a:p>
          <a:p>
            <a:pPr lvl="4"/>
            <a:r>
              <a:rPr lang="zh-CN" altLang="ru-RU" smtClean="0"/>
              <a:t>第五级</a:t>
            </a:r>
          </a:p>
        </p:txBody>
      </p:sp>
      <p:sp>
        <p:nvSpPr>
          <p:cNvPr id="1028" name="Rectangle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panose="020B0604020202020204" pitchFamily="34" charset="0"/>
                <a:ea typeface="宋体" charset="-122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029" name="Rectangle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panose="020B0604020202020204" pitchFamily="34" charset="0"/>
                <a:ea typeface="宋体" charset="-122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030" name="Rectangle 6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EC836DEF-6233-435E-B7AE-462E7E5E32E1}" type="slidenum">
              <a:rPr lang="en-US" altLang="ru-RU"/>
              <a:pPr>
                <a:defRPr/>
              </a:pPr>
              <a:t>‹#›</a:t>
            </a:fld>
            <a:endParaRPr lang="en-US" altLang="ru-RU" dirty="0"/>
          </a:p>
        </p:txBody>
      </p:sp>
      <p:pic>
        <p:nvPicPr>
          <p:cNvPr id="7175" name="Picture 7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0" y="0"/>
            <a:ext cx="91408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D3D81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7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0" y="0"/>
            <a:ext cx="91408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5" name="Picture 2" descr="C:\Users\yangkang\Desktop\TO-卡瓦\首界面.jpg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0" y="0"/>
            <a:ext cx="91630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endParaRPr lang="ru-RU" altLang="ru-RU" smtClean="0"/>
          </a:p>
        </p:txBody>
      </p:sp>
      <p:sp>
        <p:nvSpPr>
          <p:cNvPr id="819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ru-RU" altLang="ru-RU" smtClean="0"/>
          </a:p>
        </p:txBody>
      </p:sp>
      <p:sp>
        <p:nvSpPr>
          <p:cNvPr id="2054" name="日期占位符 3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Calibri" pitchFamily="34" charset="0"/>
                <a:ea typeface="宋体" charset="-122"/>
                <a:cs typeface="+mn-cs"/>
              </a:defRPr>
            </a:lvl1pPr>
          </a:lstStyle>
          <a:p>
            <a:pPr>
              <a:defRPr/>
            </a:pPr>
            <a:fld id="{9D930F71-87C3-45D5-944F-3A110ECC60DB}" type="datetimeFigureOut">
              <a:rPr lang="zh-CN" altLang="en-US"/>
              <a:pPr>
                <a:defRPr/>
              </a:pPr>
              <a:t>2025/5/15</a:t>
            </a:fld>
            <a:endParaRPr lang="zh-CN" altLang="en-US"/>
          </a:p>
        </p:txBody>
      </p:sp>
      <p:sp>
        <p:nvSpPr>
          <p:cNvPr id="2055" name="页脚占位符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Calibri" pitchFamily="34" charset="0"/>
                <a:ea typeface="宋体" charset="-122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6" name="灯片编号占位符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16300F5B-FC66-4CCE-B1CC-FA2DC679B9A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/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42988" y="2147888"/>
            <a:ext cx="7772400" cy="1136650"/>
          </a:xfrm>
        </p:spPr>
        <p:txBody>
          <a:bodyPr/>
          <a:lstStyle/>
          <a:p>
            <a:pPr>
              <a:defRPr/>
            </a:pPr>
            <a:r>
              <a:rPr lang="ru-RU" sz="3200" dirty="0"/>
              <a:t>БЮДЖЕТ ДЛЯ ГРАЖДАН</a:t>
            </a:r>
          </a:p>
        </p:txBody>
      </p:sp>
      <p:sp>
        <p:nvSpPr>
          <p:cNvPr id="3075" name="Подзаголовок 2">
            <a:extLst>
              <a:ext uri="{FF2B5EF4-FFF2-40B4-BE49-F238E27FC236}"/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15616" y="3902149"/>
            <a:ext cx="6408712" cy="2551187"/>
          </a:xfrm>
        </p:spPr>
        <p:txBody>
          <a:bodyPr/>
          <a:lstStyle/>
          <a:p>
            <a:pPr>
              <a:defRPr/>
            </a:pPr>
            <a:r>
              <a:rPr lang="ru-RU" altLang="ru-RU" sz="2400" dirty="0" smtClean="0">
                <a:solidFill>
                  <a:schemeClr val="accent4"/>
                </a:solidFill>
                <a:latin typeface="Georgia" panose="02040502050405020303" pitchFamily="18" charset="0"/>
              </a:rPr>
              <a:t>к отчету об исполнении  бюджета муниципального образования </a:t>
            </a:r>
            <a:endParaRPr lang="ru-RU" altLang="ru-RU" sz="2400" dirty="0" smtClean="0">
              <a:solidFill>
                <a:schemeClr val="accent4"/>
              </a:solidFill>
              <a:latin typeface="Georgia" panose="02040502050405020303" pitchFamily="18" charset="0"/>
            </a:endParaRPr>
          </a:p>
          <a:p>
            <a:pPr>
              <a:defRPr/>
            </a:pPr>
            <a:r>
              <a:rPr lang="ru-RU" altLang="ru-RU" sz="2400" dirty="0" smtClean="0">
                <a:solidFill>
                  <a:schemeClr val="accent4"/>
                </a:solidFill>
                <a:latin typeface="Georgia" panose="02040502050405020303" pitchFamily="18" charset="0"/>
              </a:rPr>
              <a:t>п</a:t>
            </a:r>
            <a:r>
              <a:rPr lang="ru-RU" altLang="ru-RU" sz="2400" dirty="0" smtClean="0">
                <a:solidFill>
                  <a:schemeClr val="accent4"/>
                </a:solidFill>
                <a:latin typeface="Georgia" panose="02040502050405020303" pitchFamily="18" charset="0"/>
              </a:rPr>
              <a:t>. Михайловский Саратовской области </a:t>
            </a:r>
            <a:endParaRPr lang="ru-RU" altLang="ru-RU" sz="2400" dirty="0" smtClean="0">
              <a:solidFill>
                <a:schemeClr val="accent4"/>
              </a:solidFill>
              <a:latin typeface="Georgia" panose="02040502050405020303" pitchFamily="18" charset="0"/>
            </a:endParaRPr>
          </a:p>
          <a:p>
            <a:pPr>
              <a:defRPr/>
            </a:pPr>
            <a:r>
              <a:rPr lang="ru-RU" altLang="ru-RU" sz="2400" dirty="0" smtClean="0">
                <a:solidFill>
                  <a:schemeClr val="accent4"/>
                </a:solidFill>
                <a:latin typeface="Georgia" panose="02040502050405020303" pitchFamily="18" charset="0"/>
              </a:rPr>
              <a:t>за </a:t>
            </a:r>
            <a:r>
              <a:rPr lang="ru-RU" altLang="ru-RU" sz="2400" dirty="0" smtClean="0">
                <a:solidFill>
                  <a:schemeClr val="accent4"/>
                </a:solidFill>
                <a:latin typeface="Georgia" panose="02040502050405020303" pitchFamily="18" charset="0"/>
              </a:rPr>
              <a:t>2024год</a:t>
            </a:r>
          </a:p>
          <a:p>
            <a:pPr>
              <a:defRPr/>
            </a:pPr>
            <a:r>
              <a:rPr lang="ru-RU" altLang="ru-RU" sz="2400" dirty="0" smtClean="0">
                <a:solidFill>
                  <a:schemeClr val="tx1"/>
                </a:solidFill>
                <a:latin typeface="Georgia" panose="02040502050405020303" pitchFamily="18" charset="0"/>
              </a:rPr>
              <a:t>(по решению Собрания Депутатов МО п. Михайловский от 15 мая 2025 года №282)      </a:t>
            </a:r>
            <a:endParaRPr lang="ru-RU" altLang="ru-RU" sz="2400" dirty="0">
              <a:solidFill>
                <a:schemeClr val="tx1"/>
              </a:solidFill>
              <a:latin typeface="Georgia" panose="02040502050405020303" pitchFamily="18" charset="0"/>
            </a:endParaRPr>
          </a:p>
        </p:txBody>
      </p:sp>
      <p:pic>
        <p:nvPicPr>
          <p:cNvPr id="9220" name="Picture 5" descr="https://images.vector-images.com/64/mikhaylovskyi_zato_coa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43338" y="242888"/>
            <a:ext cx="1457325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188640"/>
            <a:ext cx="8003232" cy="535260"/>
          </a:xfrm>
        </p:spPr>
        <p:txBody>
          <a:bodyPr/>
          <a:lstStyle/>
          <a:p>
            <a:pPr lvl="0" eaLnBrk="1" fontAlgn="ctr" hangingPunct="1">
              <a:spcBef>
                <a:spcPts val="0"/>
              </a:spcBef>
              <a:spcAft>
                <a:spcPts val="0"/>
              </a:spcAft>
            </a:pPr>
            <a:r>
              <a:rPr lang="ru-RU" sz="1600" b="1" kern="1200" dirty="0">
                <a:solidFill>
                  <a:srgbClr val="000000"/>
                </a:solidFill>
                <a:latin typeface="Times New Roman"/>
                <a:cs typeface="+mn-cs"/>
              </a:rPr>
              <a:t>Анализ исполнения доходной части бюджета муниципального образования п. Михайловский Саратовской области за </a:t>
            </a:r>
            <a:r>
              <a:rPr lang="ru-RU" sz="1600" b="1" kern="1200" dirty="0" smtClean="0">
                <a:solidFill>
                  <a:srgbClr val="000000"/>
                </a:solidFill>
                <a:latin typeface="Times New Roman"/>
                <a:cs typeface="+mn-cs"/>
              </a:rPr>
              <a:t>2024 </a:t>
            </a:r>
            <a:r>
              <a:rPr lang="ru-RU" sz="1600" b="1" kern="1200" dirty="0">
                <a:solidFill>
                  <a:srgbClr val="000000"/>
                </a:solidFill>
                <a:latin typeface="Times New Roman"/>
                <a:cs typeface="+mn-cs"/>
              </a:rPr>
              <a:t>год</a:t>
            </a:r>
            <a:br>
              <a:rPr lang="ru-RU" sz="1600" b="1" kern="1200" dirty="0">
                <a:solidFill>
                  <a:srgbClr val="000000"/>
                </a:solidFill>
                <a:latin typeface="Times New Roman"/>
                <a:cs typeface="+mn-cs"/>
              </a:rPr>
            </a:br>
            <a:endParaRPr lang="ru-RU" sz="16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22019028"/>
              </p:ext>
            </p:extLst>
          </p:nvPr>
        </p:nvGraphicFramePr>
        <p:xfrm>
          <a:off x="398526" y="676986"/>
          <a:ext cx="8553451" cy="488728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100936"/>
                <a:gridCol w="2280008"/>
                <a:gridCol w="486206"/>
                <a:gridCol w="609600"/>
                <a:gridCol w="657225"/>
                <a:gridCol w="733425"/>
                <a:gridCol w="757982"/>
                <a:gridCol w="643909"/>
                <a:gridCol w="512634"/>
                <a:gridCol w="771526"/>
              </a:tblGrid>
              <a:tr h="570964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Наименование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Исполнено за 2023 год (по состоянию на 01.01.2024г)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Уточненные бюджетные назначения 2024 года (по состоянию на 01.01.2025г)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Кассовый план по состоянию на 01.01.2025г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Исполнено за </a:t>
                      </a: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2024 </a:t>
                      </a:r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 (по состоянию на </a:t>
                      </a: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01.01.2025г</a:t>
                      </a:r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% исполнения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причины отклонения исполнения от плановых значений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67391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 уточненным бюджетным </a:t>
                      </a: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назначениям 2024г.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 кассовому плану</a:t>
                      </a:r>
                      <a:b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2024г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  </a:t>
                      </a:r>
                      <a:r>
                        <a:rPr lang="ru-RU" sz="8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соответ-ствующему</a:t>
                      </a: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периоду</a:t>
                      </a:r>
                    </a:p>
                    <a:p>
                      <a:pPr algn="ctr" fontAlgn="ctr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2023г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166145"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303118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2 02 15002 04 0000 150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Дотации бюджетам городских округов на поддержку мер по обеспечению сбалансированности бюджетов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3 511,4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3 511,4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3 511,4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5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628459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2 02 29999 04 0086 150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Субсидии бюджетам городских округов области на проведение капитального и текущего ремонтов муниципальных образовательных организаций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2 582,6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1 400,0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1 400,0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1 400,0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54,2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337168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2 02 29999 04 0078 150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Субсидии бюджетам городских округов области на сохранение достигнутых показателей повышения оплаты труда отдельных категорий работников бюджетной сферы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2 243,1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2 718,5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2 718,5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2 450,7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90,1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90,1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109,3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821090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2 02 25098 04 0000 150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Субсидии бюджетам городских округов на обновление материально-технической базы для организации учебно-исследовательской, научно-практической, творческой деятельности, занятий физической культурой и спортом в образовательных организациях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1 609,1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550141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2 02 25555 04 0000 150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Субсидии бюджетам городских округов на реализацию программ формирования современной городской среды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10 000,0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8 500,0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8 500,0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8 500,0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85,0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604086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2 02 29999 04 0087 150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Субсидии бюджетам городских округов области области на обеспечение условий для создания центров образования цифрового и гуманитарного профилей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1 874,5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2 201,6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2 201,6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2 201,6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117,4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01532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188640"/>
            <a:ext cx="8003232" cy="535260"/>
          </a:xfrm>
        </p:spPr>
        <p:txBody>
          <a:bodyPr/>
          <a:lstStyle/>
          <a:p>
            <a:pPr lvl="0" eaLnBrk="1" fontAlgn="ctr" hangingPunct="1">
              <a:spcBef>
                <a:spcPts val="0"/>
              </a:spcBef>
              <a:spcAft>
                <a:spcPts val="0"/>
              </a:spcAft>
            </a:pPr>
            <a:r>
              <a:rPr lang="ru-RU" sz="1600" b="1" kern="1200" dirty="0">
                <a:solidFill>
                  <a:srgbClr val="000000"/>
                </a:solidFill>
                <a:latin typeface="Times New Roman"/>
                <a:cs typeface="+mn-cs"/>
              </a:rPr>
              <a:t>Анализ исполнения доходной части бюджета муниципального образования п. Михайловский Саратовской области за </a:t>
            </a:r>
            <a:r>
              <a:rPr lang="ru-RU" sz="1600" b="1" kern="1200" dirty="0" smtClean="0">
                <a:solidFill>
                  <a:srgbClr val="000000"/>
                </a:solidFill>
                <a:latin typeface="Times New Roman"/>
                <a:cs typeface="+mn-cs"/>
              </a:rPr>
              <a:t>2024 </a:t>
            </a:r>
            <a:r>
              <a:rPr lang="ru-RU" sz="1600" b="1" kern="1200" dirty="0">
                <a:solidFill>
                  <a:srgbClr val="000000"/>
                </a:solidFill>
                <a:latin typeface="Times New Roman"/>
                <a:cs typeface="+mn-cs"/>
              </a:rPr>
              <a:t>год</a:t>
            </a:r>
            <a:br>
              <a:rPr lang="ru-RU" sz="1600" b="1" kern="1200" dirty="0">
                <a:solidFill>
                  <a:srgbClr val="000000"/>
                </a:solidFill>
                <a:latin typeface="Times New Roman"/>
                <a:cs typeface="+mn-cs"/>
              </a:rPr>
            </a:br>
            <a:endParaRPr lang="ru-RU" sz="16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22019028"/>
              </p:ext>
            </p:extLst>
          </p:nvPr>
        </p:nvGraphicFramePr>
        <p:xfrm>
          <a:off x="398526" y="676986"/>
          <a:ext cx="8553451" cy="497109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100936"/>
                <a:gridCol w="2280008"/>
                <a:gridCol w="486206"/>
                <a:gridCol w="609600"/>
                <a:gridCol w="657225"/>
                <a:gridCol w="733425"/>
                <a:gridCol w="757982"/>
                <a:gridCol w="643909"/>
                <a:gridCol w="512634"/>
                <a:gridCol w="771526"/>
              </a:tblGrid>
              <a:tr h="570964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Наименование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Исполнено за 2023 год (по состоянию на 01.01.2024г)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Уточненные бюджетные назначения 2024 года (по состоянию на 01.01.2025г)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Кассовый план по состоянию на 01.01.2025г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Исполнено за </a:t>
                      </a: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2024 </a:t>
                      </a:r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 (по состоянию на </a:t>
                      </a: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01.01.2025г</a:t>
                      </a:r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% исполнения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причины отклонения исполнения от плановых значений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67391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 уточненным бюджетным </a:t>
                      </a: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назначениям 2024г.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 кассовому плану</a:t>
                      </a:r>
                      <a:b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2024г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  </a:t>
                      </a:r>
                      <a:r>
                        <a:rPr lang="ru-RU" sz="8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соответ-ствующему</a:t>
                      </a: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периоду</a:t>
                      </a:r>
                    </a:p>
                    <a:p>
                      <a:pPr algn="ctr" fontAlgn="ctr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2023г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166145"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303118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2 02 25304 04 0000 150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Субсидии бюджетам городских округов на организацию бесплатного горячего питания обучающихся, получающих начальное общее образование в государственных и муниципальных образовательных организациях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952,0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913,1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913,1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913,1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95,9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5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628459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2 02 25213 04 0000 150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Субсидии бюджетам городских округов на обновление материально-технической базы образовательных организаций для внедрения цифровой образовательной среды и развития цифровых навыков обучающихся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3 230,9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3 230,9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3 230,9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337168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2 02 29999 04 0073 150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Субсидии бюджетам городских округов области на реализацию инициативных проектов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1 374,3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1 471,1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1 471,1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1 471,1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107,0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821090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2 02 29999 04 0111 150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Субсидии бюджетам городских округов области на обеспечение условий для внедрения цифровой образовательной среды в общеобразовательных организациях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550141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2 02 35118 04 0000 150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Субвенции бюджетам городских округов на осуществление первичного воинского учета органами местного самоуправления поселений, муниципальных и городских округов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115,2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139,0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139,0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139,0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120,7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604086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2 02 30024 04 0001 150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Субвенции  бюджетам городских округов области на финансовое обеспечение образовательной деятельности муниципальных общеобразовательных учреждений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19 199,1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22 035,9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22 035,9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22 035,9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114,8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01532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188640"/>
            <a:ext cx="8003232" cy="535260"/>
          </a:xfrm>
        </p:spPr>
        <p:txBody>
          <a:bodyPr/>
          <a:lstStyle/>
          <a:p>
            <a:pPr lvl="0" eaLnBrk="1" fontAlgn="ctr" hangingPunct="1">
              <a:spcBef>
                <a:spcPts val="0"/>
              </a:spcBef>
              <a:spcAft>
                <a:spcPts val="0"/>
              </a:spcAft>
            </a:pPr>
            <a:r>
              <a:rPr lang="ru-RU" sz="1600" b="1" kern="1200" dirty="0">
                <a:solidFill>
                  <a:srgbClr val="000000"/>
                </a:solidFill>
                <a:latin typeface="Times New Roman"/>
                <a:cs typeface="+mn-cs"/>
              </a:rPr>
              <a:t>Анализ исполнения доходной части бюджета муниципального образования п. Михайловский Саратовской области за </a:t>
            </a:r>
            <a:r>
              <a:rPr lang="ru-RU" sz="1600" b="1" kern="1200" dirty="0" smtClean="0">
                <a:solidFill>
                  <a:srgbClr val="000000"/>
                </a:solidFill>
                <a:latin typeface="Times New Roman"/>
                <a:cs typeface="+mn-cs"/>
              </a:rPr>
              <a:t>2024 </a:t>
            </a:r>
            <a:r>
              <a:rPr lang="ru-RU" sz="1600" b="1" kern="1200" dirty="0">
                <a:solidFill>
                  <a:srgbClr val="000000"/>
                </a:solidFill>
                <a:latin typeface="Times New Roman"/>
                <a:cs typeface="+mn-cs"/>
              </a:rPr>
              <a:t>год</a:t>
            </a:r>
            <a:br>
              <a:rPr lang="ru-RU" sz="1600" b="1" kern="1200" dirty="0">
                <a:solidFill>
                  <a:srgbClr val="000000"/>
                </a:solidFill>
                <a:latin typeface="Times New Roman"/>
                <a:cs typeface="+mn-cs"/>
              </a:rPr>
            </a:br>
            <a:endParaRPr lang="ru-RU" sz="16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22019028"/>
              </p:ext>
            </p:extLst>
          </p:nvPr>
        </p:nvGraphicFramePr>
        <p:xfrm>
          <a:off x="398526" y="676986"/>
          <a:ext cx="8553451" cy="518676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100936"/>
                <a:gridCol w="2280008"/>
                <a:gridCol w="486206"/>
                <a:gridCol w="609600"/>
                <a:gridCol w="657225"/>
                <a:gridCol w="733425"/>
                <a:gridCol w="757982"/>
                <a:gridCol w="643909"/>
                <a:gridCol w="512634"/>
                <a:gridCol w="771526"/>
              </a:tblGrid>
              <a:tr h="570964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Наименование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Исполнено за 2023 год (по состоянию на 01.01.2024г)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Уточненные бюджетные назначения 2024 года (по состоянию на 01.01.2025г)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Кассовый план по состоянию на 01.01.2025г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Исполнено за </a:t>
                      </a: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2024 </a:t>
                      </a:r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 (по состоянию на </a:t>
                      </a: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01.01.2025г</a:t>
                      </a:r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% исполнения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причины отклонения исполнения от плановых значений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67391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 уточненным бюджетным </a:t>
                      </a: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назначениям 2024г.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 кассовому плану</a:t>
                      </a:r>
                      <a:b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2024г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  </a:t>
                      </a:r>
                      <a:r>
                        <a:rPr lang="ru-RU" sz="8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соответ-ствующему</a:t>
                      </a: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периоду</a:t>
                      </a:r>
                    </a:p>
                    <a:p>
                      <a:pPr algn="ctr" fontAlgn="ctr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2023г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166145"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303118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2 02 30024 04 0003 150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Субвенции бюджетов городских округов области на осуществление органами местного самоуправления государственных полномочий по созданию и организации деятельности комиссий по делам несовершеннолетних и защите их прав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394,0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466,7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466,7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466,7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118,5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5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700" b="0" i="0" u="none" strike="noStrike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 fontAlgn="b"/>
                      <a:r>
                        <a:rPr lang="ru-RU" sz="5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5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628459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2 02 30024 04 0008 150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Cубвенция бюджетам городских округов области на осуществление органами местного самоуправления государственных полномочий по образованию и обеспечению деятельности административных комиссий, определению перечня должностных лиц, уполномоченных составлять протоколы об административных правонарушениях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394,0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466,7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466,7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431,0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92,4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92,4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109,4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6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Неисполнение плановых назначений образовалось в результате достижения показателей по итогам года</a:t>
                      </a:r>
                      <a:endParaRPr lang="ru-RU" sz="600" b="1" i="0" u="none" strike="noStrike" dirty="0" smtClean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 fontAlgn="b"/>
                      <a:endParaRPr lang="ru-RU" sz="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337168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2 02 30024 04 0009 150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Cубвенции бюджетам городских округов области на осуществление органами местного самоуправления отдельных государственных полномочий по осуществлению деятельности по опеке и попечительству в отношении несовершеннолетних граждан в части расходов на оплату труда, уплату страховых взносов по обязательному социальному страхованию в государственные внебюджетные фонды Российской Федерации, обеспечение деятельности штатных работников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394,0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466,7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466,7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307,3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65,8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65,8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78,0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7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Неисполнение плановых назначений образовалось в результате достижения показателей по итогам года</a:t>
                      </a:r>
                      <a:endParaRPr lang="ru-RU" sz="700" b="1" i="0" u="none" strike="noStrike" dirty="0" smtClean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600" b="1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821090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2 02 30024 04 0010 150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Cубвенции бюджетам городских округов области на осуществление органами местного самоуправления государственных полномочий по организации предоставления гражданам субсидий на оплату жилого помещения и коммунальных услуг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394,0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0,0</a:t>
                      </a: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0,0</a:t>
                      </a: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01532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188640"/>
            <a:ext cx="8003232" cy="535260"/>
          </a:xfrm>
        </p:spPr>
        <p:txBody>
          <a:bodyPr/>
          <a:lstStyle/>
          <a:p>
            <a:pPr lvl="0" eaLnBrk="1" fontAlgn="ctr" hangingPunct="1">
              <a:spcBef>
                <a:spcPts val="0"/>
              </a:spcBef>
              <a:spcAft>
                <a:spcPts val="0"/>
              </a:spcAft>
            </a:pPr>
            <a:r>
              <a:rPr lang="ru-RU" sz="1600" b="1" kern="1200" dirty="0">
                <a:solidFill>
                  <a:srgbClr val="000000"/>
                </a:solidFill>
                <a:latin typeface="Times New Roman"/>
                <a:cs typeface="+mn-cs"/>
              </a:rPr>
              <a:t>Анализ исполнения доходной части бюджета муниципального образования п. Михайловский Саратовской области за </a:t>
            </a:r>
            <a:r>
              <a:rPr lang="ru-RU" sz="1600" b="1" kern="1200" dirty="0" smtClean="0">
                <a:solidFill>
                  <a:srgbClr val="000000"/>
                </a:solidFill>
                <a:latin typeface="Times New Roman"/>
                <a:cs typeface="+mn-cs"/>
              </a:rPr>
              <a:t>2024 </a:t>
            </a:r>
            <a:r>
              <a:rPr lang="ru-RU" sz="1600" b="1" kern="1200" dirty="0">
                <a:solidFill>
                  <a:srgbClr val="000000"/>
                </a:solidFill>
                <a:latin typeface="Times New Roman"/>
                <a:cs typeface="+mn-cs"/>
              </a:rPr>
              <a:t>год</a:t>
            </a:r>
            <a:br>
              <a:rPr lang="ru-RU" sz="1600" b="1" kern="1200" dirty="0">
                <a:solidFill>
                  <a:srgbClr val="000000"/>
                </a:solidFill>
                <a:latin typeface="Times New Roman"/>
                <a:cs typeface="+mn-cs"/>
              </a:rPr>
            </a:br>
            <a:endParaRPr lang="ru-RU" sz="16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22019028"/>
              </p:ext>
            </p:extLst>
          </p:nvPr>
        </p:nvGraphicFramePr>
        <p:xfrm>
          <a:off x="398526" y="676986"/>
          <a:ext cx="8553451" cy="482100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100936"/>
                <a:gridCol w="2280008"/>
                <a:gridCol w="486206"/>
                <a:gridCol w="609600"/>
                <a:gridCol w="657225"/>
                <a:gridCol w="733425"/>
                <a:gridCol w="757982"/>
                <a:gridCol w="643909"/>
                <a:gridCol w="512634"/>
                <a:gridCol w="771526"/>
              </a:tblGrid>
              <a:tr h="570964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Наименование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Исполнено за 2023 год (по состоянию на 01.01.2024г)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Уточненные бюджетные назначения 2024 года (по состоянию на 01.01.2025г)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Кассовый план по состоянию на 01.01.2025г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Исполнено за </a:t>
                      </a: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2024 </a:t>
                      </a:r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 (по состоянию на </a:t>
                      </a: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01.01.2025г</a:t>
                      </a:r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% исполнения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причины отклонения исполнения от плановых значений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67391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 уточненным бюджетным </a:t>
                      </a: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назначениям 2024г.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 кассовому плану</a:t>
                      </a:r>
                      <a:b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2024г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  </a:t>
                      </a:r>
                      <a:r>
                        <a:rPr lang="ru-RU" sz="8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соответ-ствующему</a:t>
                      </a: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периоду</a:t>
                      </a:r>
                    </a:p>
                    <a:p>
                      <a:pPr algn="ctr" fontAlgn="ctr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2023г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166145"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303118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2 02 30024 04 0012 150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Субвенции бюджетам городских округов области на осуществление органами местного самоуправления государственных полномочий по организации предоставления компенсации родительской платы за присмотр и уход за детьми в образовательных организациях, реализующих основную общеобразовательную программу дошкольного образования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19,2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16,6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16,6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14,3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86,1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86,1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74,5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Неисполнение плановых назначений образовалось в результате достижения показателей по итогам года</a:t>
                      </a:r>
                      <a:endParaRPr lang="ru-RU" sz="800" b="0" i="0" u="none" strike="noStrike" dirty="0" smtClean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628459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2 02 30024 04 0014 150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Cубвенции бюджетам городских округов области на компенсацию родительской платы за присмотр и уход за детьми в образовательных организациях, реализующих основную общеобразовательную программу дошкольного образования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207,3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247,1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247,1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241,0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97,5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97,5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116,3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Неисполнение плановых назначений образовалось в результате достижения показателей по итогам года</a:t>
                      </a:r>
                      <a:endParaRPr lang="ru-RU" sz="800" b="0" i="0" u="none" strike="noStrike" dirty="0" smtClean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337168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2 02 30024 04 0016 150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Cубвенции бюджетам городских округов области на осуществление органами местного самоуправления государственных полномочий по предоставлению гражданам субсидий на оплату жилого помещения и коммунальных услуг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44,0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0,0</a:t>
                      </a: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0,0</a:t>
                      </a: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600" b="1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821090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2 02 30024 04 0027 150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Cубвенции бюджетам городских округов области на предоставление питания отдельным категориям обучающихся в муниципальных образовательных организациях, реализующих образовательные программы начального общего, основного общего и среднего общего образования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229,0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195,3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195,3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195,3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85,3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01532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188640"/>
            <a:ext cx="8003232" cy="535260"/>
          </a:xfrm>
        </p:spPr>
        <p:txBody>
          <a:bodyPr/>
          <a:lstStyle/>
          <a:p>
            <a:pPr lvl="0" eaLnBrk="1" fontAlgn="ctr" hangingPunct="1">
              <a:spcBef>
                <a:spcPts val="0"/>
              </a:spcBef>
              <a:spcAft>
                <a:spcPts val="0"/>
              </a:spcAft>
            </a:pPr>
            <a:r>
              <a:rPr lang="ru-RU" sz="1600" b="1" kern="1200" dirty="0">
                <a:solidFill>
                  <a:srgbClr val="000000"/>
                </a:solidFill>
                <a:latin typeface="Times New Roman"/>
                <a:cs typeface="+mn-cs"/>
              </a:rPr>
              <a:t>Анализ исполнения доходной части бюджета муниципального образования п. Михайловский Саратовской области за </a:t>
            </a:r>
            <a:r>
              <a:rPr lang="ru-RU" sz="1600" b="1" kern="1200" dirty="0" smtClean="0">
                <a:solidFill>
                  <a:srgbClr val="000000"/>
                </a:solidFill>
                <a:latin typeface="Times New Roman"/>
                <a:cs typeface="+mn-cs"/>
              </a:rPr>
              <a:t>2024 </a:t>
            </a:r>
            <a:r>
              <a:rPr lang="ru-RU" sz="1600" b="1" kern="1200" dirty="0">
                <a:solidFill>
                  <a:srgbClr val="000000"/>
                </a:solidFill>
                <a:latin typeface="Times New Roman"/>
                <a:cs typeface="+mn-cs"/>
              </a:rPr>
              <a:t>год</a:t>
            </a:r>
            <a:br>
              <a:rPr lang="ru-RU" sz="1600" b="1" kern="1200" dirty="0">
                <a:solidFill>
                  <a:srgbClr val="000000"/>
                </a:solidFill>
                <a:latin typeface="Times New Roman"/>
                <a:cs typeface="+mn-cs"/>
              </a:rPr>
            </a:br>
            <a:endParaRPr lang="ru-RU" sz="16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22019028"/>
              </p:ext>
            </p:extLst>
          </p:nvPr>
        </p:nvGraphicFramePr>
        <p:xfrm>
          <a:off x="398526" y="676986"/>
          <a:ext cx="8553451" cy="506484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100936"/>
                <a:gridCol w="2280008"/>
                <a:gridCol w="486206"/>
                <a:gridCol w="609600"/>
                <a:gridCol w="657225"/>
                <a:gridCol w="733425"/>
                <a:gridCol w="757982"/>
                <a:gridCol w="643909"/>
                <a:gridCol w="512634"/>
                <a:gridCol w="771526"/>
              </a:tblGrid>
              <a:tr h="570964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Наименование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Исполнено за 2023 год (по состоянию на 01.01.2024г)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Уточненные бюджетные назначения 2024 года (по состоянию на 01.01.2025г)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Кассовый план по состоянию на 01.01.2025г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Исполнено за </a:t>
                      </a: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2024 </a:t>
                      </a:r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 (по состоянию на </a:t>
                      </a: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01.01.2025г</a:t>
                      </a:r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% исполнения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причины отклонения исполнения от плановых значений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67391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 уточненным бюджетным </a:t>
                      </a: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назначениям 2024г.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 кассовому плану</a:t>
                      </a:r>
                      <a:b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2024г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  </a:t>
                      </a:r>
                      <a:r>
                        <a:rPr lang="ru-RU" sz="8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соответ-ствующему</a:t>
                      </a: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периоду</a:t>
                      </a:r>
                    </a:p>
                    <a:p>
                      <a:pPr algn="ctr" fontAlgn="ctr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2023г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166145"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303118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2 02 30024 04 0028 150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Cубвенции бюджетам городских округов области на частичное финансирование расходов на присмотр и уход за детьми дошкольного возраста в муниципальных образовательных организациях, реализующих основную общеобразовательную программу дошкольного образования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25,0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7,6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7,6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7,6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30,4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628459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2 02 30024 04 0029 150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Cубвенции бюджетам городских округов области на осуществление органами местного самоуправления государственных полномочий по организации предоставления питания отдельным категориям обучающихся в муниципальных образовательных организациях, реализующих образовательные программы начального общего, основного общего и среднего общего образования и частичному финансированию расходов на присмотр и уход за детьми дошкольного возраста в муниципальных образовательных организациях, реализующих основную общеобразовательную программу дошкольного образования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58,2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60,6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60,6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60,6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104,1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337168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2 02 30024 04 0037 150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Cубвенции бюджетам городских округов области на финансовое обеспечение образовательной деятельности муниципальных дошкольных образовательных организаций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8 069,2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7 896,6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7 896,6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7 896,6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97,9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821090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2 02 30024 04 0043 150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Субвенции бюджетам городских округов области на осуществление органами местного самоуправления отдельных государственных полномочий по организации проведения мероприятий при осуществлении деятельности по обращению с животными без владельцев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36,8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128,2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128,2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01532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188640"/>
            <a:ext cx="8003232" cy="535260"/>
          </a:xfrm>
        </p:spPr>
        <p:txBody>
          <a:bodyPr/>
          <a:lstStyle/>
          <a:p>
            <a:pPr lvl="0" eaLnBrk="1" fontAlgn="ctr" hangingPunct="1">
              <a:spcBef>
                <a:spcPts val="0"/>
              </a:spcBef>
              <a:spcAft>
                <a:spcPts val="0"/>
              </a:spcAft>
            </a:pPr>
            <a:r>
              <a:rPr lang="ru-RU" sz="1600" b="1" kern="1200" dirty="0">
                <a:solidFill>
                  <a:srgbClr val="000000"/>
                </a:solidFill>
                <a:latin typeface="Times New Roman"/>
                <a:cs typeface="+mn-cs"/>
              </a:rPr>
              <a:t>Анализ исполнения доходной части бюджета муниципального образования п. Михайловский Саратовской области за </a:t>
            </a:r>
            <a:r>
              <a:rPr lang="ru-RU" sz="1600" b="1" kern="1200" dirty="0" smtClean="0">
                <a:solidFill>
                  <a:srgbClr val="000000"/>
                </a:solidFill>
                <a:latin typeface="Times New Roman"/>
                <a:cs typeface="+mn-cs"/>
              </a:rPr>
              <a:t>2024 </a:t>
            </a:r>
            <a:r>
              <a:rPr lang="ru-RU" sz="1600" b="1" kern="1200" dirty="0">
                <a:solidFill>
                  <a:srgbClr val="000000"/>
                </a:solidFill>
                <a:latin typeface="Times New Roman"/>
                <a:cs typeface="+mn-cs"/>
              </a:rPr>
              <a:t>год</a:t>
            </a:r>
            <a:br>
              <a:rPr lang="ru-RU" sz="1600" b="1" kern="1200" dirty="0">
                <a:solidFill>
                  <a:srgbClr val="000000"/>
                </a:solidFill>
                <a:latin typeface="Times New Roman"/>
                <a:cs typeface="+mn-cs"/>
              </a:rPr>
            </a:br>
            <a:endParaRPr lang="ru-RU" sz="16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22019028"/>
              </p:ext>
            </p:extLst>
          </p:nvPr>
        </p:nvGraphicFramePr>
        <p:xfrm>
          <a:off x="451689" y="964065"/>
          <a:ext cx="8553451" cy="458650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100936"/>
                <a:gridCol w="2280008"/>
                <a:gridCol w="486206"/>
                <a:gridCol w="609600"/>
                <a:gridCol w="657225"/>
                <a:gridCol w="733425"/>
                <a:gridCol w="757982"/>
                <a:gridCol w="643909"/>
                <a:gridCol w="512634"/>
                <a:gridCol w="771526"/>
              </a:tblGrid>
              <a:tr h="570964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Наименование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Исполнено за 2023 год (по состоянию на 01.01.2024г)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Уточненные бюджетные назначения 2024 года (по состоянию на 01.01.2025г)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Кассовый план по состоянию на 01.01.2025г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Исполнено за </a:t>
                      </a: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2024 </a:t>
                      </a:r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 (по состоянию на </a:t>
                      </a: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01.01.2025г</a:t>
                      </a:r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% исполнения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причины отклонения исполнения от плановых значений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67391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 уточненным бюджетным </a:t>
                      </a: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назначениям 2024г.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 кассовому плану</a:t>
                      </a:r>
                      <a:b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2024г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  </a:t>
                      </a:r>
                      <a:r>
                        <a:rPr lang="ru-RU" sz="8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соответ-ствующему</a:t>
                      </a: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периоду</a:t>
                      </a:r>
                    </a:p>
                    <a:p>
                      <a:pPr algn="ctr" fontAlgn="ctr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2023г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166145"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303118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2 02 30024 04 0045 150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Cубвенции бюджетам городских округов области на компенсацию стоимости горячего питания родителям (законным представителям) обучающихся по образовательным программам начального общего образования на дому детей-инвалидов и детей, нуждающихся в длительном лечении, которые по состоянию здоровья временно или постоянно не могут посещать образовательные организации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5,1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5,1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628459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2 02 35120 04 0000 150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Субвенции бюджетам городских округов на осуществление полномочий по составлению (изменению) списков кандидатов в присяжные заседатели федеральных судов общей юрисдикции в Российской Федерации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0,1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0,0</a:t>
                      </a: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0,0</a:t>
                      </a: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337168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2 02 35303 04 0000 150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Субвенции бюджетам городских округов на ежемесячное денежное вознаграждение за классное руководство педагогическим работникам государственных и муниципальных общеобразовательных организаций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915,5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1572,40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1 572,4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1 572,4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171,8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821090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2 02 49999 04 0067 150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Межбюджетные трансферты, передаваемые бюджетам городских округов области на оснащение и укрепление материально-технической базы образовательных организаций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478,0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488,0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488,0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488,0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102,1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01532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188640"/>
            <a:ext cx="8003232" cy="535260"/>
          </a:xfrm>
        </p:spPr>
        <p:txBody>
          <a:bodyPr/>
          <a:lstStyle/>
          <a:p>
            <a:pPr lvl="0" eaLnBrk="1" fontAlgn="ctr" hangingPunct="1">
              <a:spcBef>
                <a:spcPts val="0"/>
              </a:spcBef>
              <a:spcAft>
                <a:spcPts val="0"/>
              </a:spcAft>
            </a:pPr>
            <a:r>
              <a:rPr lang="ru-RU" sz="1600" b="1" kern="1200" dirty="0">
                <a:solidFill>
                  <a:srgbClr val="000000"/>
                </a:solidFill>
                <a:latin typeface="Times New Roman"/>
                <a:cs typeface="+mn-cs"/>
              </a:rPr>
              <a:t>Анализ исполнения доходной части бюджета муниципального образования п. Михайловский Саратовской области за </a:t>
            </a:r>
            <a:r>
              <a:rPr lang="ru-RU" sz="1600" b="1" kern="1200" dirty="0" smtClean="0">
                <a:solidFill>
                  <a:srgbClr val="000000"/>
                </a:solidFill>
                <a:latin typeface="Times New Roman"/>
                <a:cs typeface="+mn-cs"/>
              </a:rPr>
              <a:t>2024 </a:t>
            </a:r>
            <a:r>
              <a:rPr lang="ru-RU" sz="1600" b="1" kern="1200" dirty="0">
                <a:solidFill>
                  <a:srgbClr val="000000"/>
                </a:solidFill>
                <a:latin typeface="Times New Roman"/>
                <a:cs typeface="+mn-cs"/>
              </a:rPr>
              <a:t>год</a:t>
            </a:r>
            <a:br>
              <a:rPr lang="ru-RU" sz="1600" b="1" kern="1200" dirty="0">
                <a:solidFill>
                  <a:srgbClr val="000000"/>
                </a:solidFill>
                <a:latin typeface="Times New Roman"/>
                <a:cs typeface="+mn-cs"/>
              </a:rPr>
            </a:br>
            <a:endParaRPr lang="ru-RU" sz="16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22019028"/>
              </p:ext>
            </p:extLst>
          </p:nvPr>
        </p:nvGraphicFramePr>
        <p:xfrm>
          <a:off x="451689" y="964065"/>
          <a:ext cx="8553451" cy="434266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100936"/>
                <a:gridCol w="2280008"/>
                <a:gridCol w="486206"/>
                <a:gridCol w="609600"/>
                <a:gridCol w="657225"/>
                <a:gridCol w="733425"/>
                <a:gridCol w="757982"/>
                <a:gridCol w="643909"/>
                <a:gridCol w="512634"/>
                <a:gridCol w="771526"/>
              </a:tblGrid>
              <a:tr h="570964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Наименование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Исполнено за 2023 год (по состоянию на 01.01.2024г)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Уточненные бюджетные назначения 2024 года (по состоянию на 01.01.2025г)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Кассовый план по состоянию на 01.01.2025г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Исполнено за </a:t>
                      </a: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2024 </a:t>
                      </a:r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 (по состоянию на </a:t>
                      </a: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01.01.2025г</a:t>
                      </a:r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% исполнения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причины отклонения исполнения от плановых значений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67391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 уточненным бюджетным </a:t>
                      </a: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назначениям 2024г.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 кассовому плану</a:t>
                      </a:r>
                      <a:b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2024г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  </a:t>
                      </a:r>
                      <a:r>
                        <a:rPr lang="ru-RU" sz="8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соответ-ствующему</a:t>
                      </a: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периоду</a:t>
                      </a:r>
                    </a:p>
                    <a:p>
                      <a:pPr algn="ctr" fontAlgn="ctr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2023г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166145"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303118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2 02 49999 04 0106 150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Межбюджетные трансферты, передаваемые бюджетам городских округов области на оказание содействия органам местного самоуправления в организации деятельности по военно-патриотическому воспитанию граждан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158,6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634,4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634,4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634,4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400,0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628459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2 02 49999 04 0006 150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Межбюджетные трансферты, передаваемые бюджетам городских округов области за счет средств резервного фонда Правительства Саратовской области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27 180,0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270,0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270,0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270,0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337168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2 02 45179 04 0000 150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Межбюджетные трансферты, передаваемые бюджетам городских округов на проведение мероприятий по обеспечению деятельности советников директора по воспитанию и взаимодействию с детскими общественными объединениями в общеобразовательных организациях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119,9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126,0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126,0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126,0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105,1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821090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2 02 49999 04 0013 150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Межбюджетные трансферты, передаваемые бюджетам городских округов области в целях обеспечения надлежащего осуществления полномочий по решению вопросов местного значения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2 951,2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0,0</a:t>
                      </a: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0,0</a:t>
                      </a: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0,0</a:t>
                      </a: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0,0</a:t>
                      </a: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0,0</a:t>
                      </a: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01532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188640"/>
            <a:ext cx="8003232" cy="535260"/>
          </a:xfrm>
        </p:spPr>
        <p:txBody>
          <a:bodyPr/>
          <a:lstStyle/>
          <a:p>
            <a:pPr lvl="0" eaLnBrk="1" fontAlgn="ctr" hangingPunct="1">
              <a:spcBef>
                <a:spcPts val="0"/>
              </a:spcBef>
              <a:spcAft>
                <a:spcPts val="0"/>
              </a:spcAft>
            </a:pPr>
            <a:r>
              <a:rPr lang="ru-RU" sz="1600" b="1" kern="1200" dirty="0">
                <a:solidFill>
                  <a:srgbClr val="000000"/>
                </a:solidFill>
                <a:latin typeface="Times New Roman"/>
                <a:cs typeface="+mn-cs"/>
              </a:rPr>
              <a:t>Анализ исполнения доходной части бюджета муниципального образования п. Михайловский Саратовской области за </a:t>
            </a:r>
            <a:r>
              <a:rPr lang="ru-RU" sz="1600" b="1" kern="1200" dirty="0" smtClean="0">
                <a:solidFill>
                  <a:srgbClr val="000000"/>
                </a:solidFill>
                <a:latin typeface="Times New Roman"/>
                <a:cs typeface="+mn-cs"/>
              </a:rPr>
              <a:t>2024 </a:t>
            </a:r>
            <a:r>
              <a:rPr lang="ru-RU" sz="1600" b="1" kern="1200" dirty="0">
                <a:solidFill>
                  <a:srgbClr val="000000"/>
                </a:solidFill>
                <a:latin typeface="Times New Roman"/>
                <a:cs typeface="+mn-cs"/>
              </a:rPr>
              <a:t>год</a:t>
            </a:r>
            <a:br>
              <a:rPr lang="ru-RU" sz="1600" b="1" kern="1200" dirty="0">
                <a:solidFill>
                  <a:srgbClr val="000000"/>
                </a:solidFill>
                <a:latin typeface="Times New Roman"/>
                <a:cs typeface="+mn-cs"/>
              </a:rPr>
            </a:br>
            <a:endParaRPr lang="ru-RU" sz="16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22019028"/>
              </p:ext>
            </p:extLst>
          </p:nvPr>
        </p:nvGraphicFramePr>
        <p:xfrm>
          <a:off x="451689" y="964065"/>
          <a:ext cx="8553451" cy="422074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100936"/>
                <a:gridCol w="2280008"/>
                <a:gridCol w="486206"/>
                <a:gridCol w="609600"/>
                <a:gridCol w="657225"/>
                <a:gridCol w="733425"/>
                <a:gridCol w="757982"/>
                <a:gridCol w="643909"/>
                <a:gridCol w="512634"/>
                <a:gridCol w="771526"/>
              </a:tblGrid>
              <a:tr h="570964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Наименование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Исполнено за 2023 год (по состоянию на 01.01.2024г)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Уточненные бюджетные назначения 2024 года (по состоянию на 01.01.2025г)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Кассовый план по состоянию на 01.01.2025г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Исполнено за </a:t>
                      </a: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2024 </a:t>
                      </a:r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 (по состоянию на </a:t>
                      </a: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01.01.2025г</a:t>
                      </a:r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% исполнения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причины отклонения исполнения от плановых значений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67391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 уточненным бюджетным </a:t>
                      </a: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назначениям 2024г.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 кассовому плану</a:t>
                      </a:r>
                      <a:b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2024г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  </a:t>
                      </a:r>
                      <a:r>
                        <a:rPr lang="ru-RU" sz="8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соответ-ствующему</a:t>
                      </a: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периоду</a:t>
                      </a:r>
                    </a:p>
                    <a:p>
                      <a:pPr algn="ctr" fontAlgn="ctr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2023г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166145"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303118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2 02 49999 04 0015 150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Межбюджетные трансферты, передаваемые бюджетам городских округов области на размещение социально значимой информации в печатных средствах массовой информации, учрежденных органами местного самоуправления, и в сетевых изданиях, учрежденных данными печатными средствами массовой информации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667,7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1 203,5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1 203,5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1 203,5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180,2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628459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2 02 49999 04 0017 150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Межбюджетные трансферты, передаваемые бюджетам городских округов области на стимулирование (поощрение) социально-экономического развития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1 527,5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4 858,1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4 858,1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4 858,1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318,0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337168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2 02 49999 04 0032 150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Межбюджетные трансферты, передаваемые бюджетам городских округов области на реализацию мероприятий по благоустройству территорий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2 994,0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821090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2 02 49999 04 0110 150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Межбюджетные трансферты, передаваемые бюджетам городских округов области на укрепление материально-технической базы и оснащение музеев боевой славы в муниципальных образовательных организациях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500,0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500,0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500,0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01532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188640"/>
            <a:ext cx="8003232" cy="535260"/>
          </a:xfrm>
        </p:spPr>
        <p:txBody>
          <a:bodyPr/>
          <a:lstStyle/>
          <a:p>
            <a:pPr lvl="0" eaLnBrk="1" fontAlgn="ctr" hangingPunct="1">
              <a:spcBef>
                <a:spcPts val="0"/>
              </a:spcBef>
              <a:spcAft>
                <a:spcPts val="0"/>
              </a:spcAft>
            </a:pPr>
            <a:r>
              <a:rPr lang="ru-RU" sz="1600" b="1" kern="1200" dirty="0">
                <a:solidFill>
                  <a:srgbClr val="000000"/>
                </a:solidFill>
                <a:latin typeface="Times New Roman"/>
                <a:cs typeface="+mn-cs"/>
              </a:rPr>
              <a:t>Анализ исполнения доходной части бюджета муниципального образования п. Михайловский Саратовской области за </a:t>
            </a:r>
            <a:r>
              <a:rPr lang="ru-RU" sz="1600" b="1" kern="1200" dirty="0" smtClean="0">
                <a:solidFill>
                  <a:srgbClr val="000000"/>
                </a:solidFill>
                <a:latin typeface="Times New Roman"/>
                <a:cs typeface="+mn-cs"/>
              </a:rPr>
              <a:t>2024 </a:t>
            </a:r>
            <a:r>
              <a:rPr lang="ru-RU" sz="1600" b="1" kern="1200" dirty="0">
                <a:solidFill>
                  <a:srgbClr val="000000"/>
                </a:solidFill>
                <a:latin typeface="Times New Roman"/>
                <a:cs typeface="+mn-cs"/>
              </a:rPr>
              <a:t>год</a:t>
            </a:r>
            <a:br>
              <a:rPr lang="ru-RU" sz="1600" b="1" kern="1200" dirty="0">
                <a:solidFill>
                  <a:srgbClr val="000000"/>
                </a:solidFill>
                <a:latin typeface="Times New Roman"/>
                <a:cs typeface="+mn-cs"/>
              </a:rPr>
            </a:br>
            <a:endParaRPr lang="ru-RU" sz="16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22019028"/>
              </p:ext>
            </p:extLst>
          </p:nvPr>
        </p:nvGraphicFramePr>
        <p:xfrm>
          <a:off x="451689" y="964065"/>
          <a:ext cx="8553451" cy="510672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100936"/>
                <a:gridCol w="2280008"/>
                <a:gridCol w="486206"/>
                <a:gridCol w="609600"/>
                <a:gridCol w="657225"/>
                <a:gridCol w="733425"/>
                <a:gridCol w="757982"/>
                <a:gridCol w="643909"/>
                <a:gridCol w="512634"/>
                <a:gridCol w="771526"/>
              </a:tblGrid>
              <a:tr h="570964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Наименование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Исполнено за 2023 год (по состоянию на 01.01.2024г)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Уточненные бюджетные назначения 2024 года (по состоянию на 01.01.2025г)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Кассовый план по состоянию на 01.01.2025г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Исполнено за </a:t>
                      </a: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2024 </a:t>
                      </a:r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 (по состоянию на </a:t>
                      </a: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01.01.2025г</a:t>
                      </a:r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% исполнения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причины отклонения исполнения от плановых значений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67391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 уточненным бюджетным </a:t>
                      </a: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назначениям 2024г.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 кассовому плану</a:t>
                      </a:r>
                      <a:b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2024г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  </a:t>
                      </a:r>
                      <a:r>
                        <a:rPr lang="ru-RU" sz="8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соответ-ствующему</a:t>
                      </a: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периоду</a:t>
                      </a:r>
                    </a:p>
                    <a:p>
                      <a:pPr algn="ctr" fontAlgn="ctr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2023г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166145"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303118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2 02 49999 04 0117 150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Межбюджетные трансферты, передаваемые бюджетам городских округов области на обеспечение дорожно-эксплуатационной техникой муниципальных районов и городских округов области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2 277,0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2 277,0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2 262,3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99,4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99,4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628459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2 02 49999 04 0119 150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Межбюджетные трансферты, передаваемые бюджетам городских округов области на финансовое обеспечение расходов за присмотр и уход за детьми дошкольного возраста из многодетных семей в муниципальных образовательных организациях, реализующих образовательную программу дошкольного образования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131,2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131,2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131,2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337168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2 02 49999 04 0131 150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Межбюджетные трансферты, передаваемые бюджетам городских округов области на поощрительные выплаты водителям школьных автобусов муниципальных общеобразовательных организаций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49,3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49,3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49,3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821090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2 02 45050 04 0000 150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Межбюджетные трансферты, передаваемые бюджетам городских округов на обеспечение выплат ежемесячного денежного вознаграждения советникам директоров по воспитанию и взаимодействию с детскими общественными объединениями государственных общеобразовательных организаций, профессиональных образовательных организаций субъектов Российской Федерации, г. Байконура и федеральной территории "Сириус", муниципальных общеобразовательных организаций и профессиональных образовательных организаций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24,6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24,6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24,6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01532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188640"/>
            <a:ext cx="8003232" cy="535260"/>
          </a:xfrm>
        </p:spPr>
        <p:txBody>
          <a:bodyPr/>
          <a:lstStyle/>
          <a:p>
            <a:pPr lvl="0" eaLnBrk="1" fontAlgn="ctr" hangingPunct="1">
              <a:spcBef>
                <a:spcPts val="0"/>
              </a:spcBef>
              <a:spcAft>
                <a:spcPts val="0"/>
              </a:spcAft>
            </a:pPr>
            <a:r>
              <a:rPr lang="ru-RU" sz="1600" b="1" kern="1200" dirty="0">
                <a:solidFill>
                  <a:srgbClr val="000000"/>
                </a:solidFill>
                <a:latin typeface="Times New Roman"/>
                <a:cs typeface="+mn-cs"/>
              </a:rPr>
              <a:t>Анализ исполнения доходной части бюджета муниципального образования п. Михайловский Саратовской области за </a:t>
            </a:r>
            <a:r>
              <a:rPr lang="ru-RU" sz="1600" b="1" kern="1200" dirty="0" smtClean="0">
                <a:solidFill>
                  <a:srgbClr val="000000"/>
                </a:solidFill>
                <a:latin typeface="Times New Roman"/>
                <a:cs typeface="+mn-cs"/>
              </a:rPr>
              <a:t>2024 </a:t>
            </a:r>
            <a:r>
              <a:rPr lang="ru-RU" sz="1600" b="1" kern="1200" dirty="0">
                <a:solidFill>
                  <a:srgbClr val="000000"/>
                </a:solidFill>
                <a:latin typeface="Times New Roman"/>
                <a:cs typeface="+mn-cs"/>
              </a:rPr>
              <a:t>год</a:t>
            </a:r>
            <a:br>
              <a:rPr lang="ru-RU" sz="1600" b="1" kern="1200" dirty="0">
                <a:solidFill>
                  <a:srgbClr val="000000"/>
                </a:solidFill>
                <a:latin typeface="Times New Roman"/>
                <a:cs typeface="+mn-cs"/>
              </a:rPr>
            </a:br>
            <a:endParaRPr lang="ru-RU" sz="16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22019028"/>
              </p:ext>
            </p:extLst>
          </p:nvPr>
        </p:nvGraphicFramePr>
        <p:xfrm>
          <a:off x="451689" y="964063"/>
          <a:ext cx="8553451" cy="421399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100936"/>
                <a:gridCol w="2280008"/>
                <a:gridCol w="486206"/>
                <a:gridCol w="609600"/>
                <a:gridCol w="657225"/>
                <a:gridCol w="733425"/>
                <a:gridCol w="757982"/>
                <a:gridCol w="643909"/>
                <a:gridCol w="512634"/>
                <a:gridCol w="771526"/>
              </a:tblGrid>
              <a:tr h="713733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Наименование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Исполнено за 2023 год (по состоянию на 01.01.2024г)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Уточненные бюджетные назначения 2024 года (по состоянию на 01.01.2025г)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Кассовый план по состоянию на 01.01.2025г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Исполнено за </a:t>
                      </a: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2024 </a:t>
                      </a:r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 (по состоянию на </a:t>
                      </a: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01.01.2025г</a:t>
                      </a:r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% исполнения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причины отклонения исполнения от плановых значений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84242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 уточненным бюджетным </a:t>
                      </a: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назначениям 2024г.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 кассовому плану</a:t>
                      </a:r>
                      <a:b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2024г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  </a:t>
                      </a:r>
                      <a:r>
                        <a:rPr lang="ru-RU" sz="8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соответ-ствующему</a:t>
                      </a: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периоду</a:t>
                      </a:r>
                    </a:p>
                    <a:p>
                      <a:pPr algn="ctr" fontAlgn="ctr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2023г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207689"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621531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2 02 49999 04 0080 150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Межбюджетные трансферты, передаваемые бюджетам городских округов области на поощрение муниципальных управленческих команд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1 248,3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29,9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29,9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29,9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2,4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785605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2 07 04050 04 0000 150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Прочие безвозмездные поступления в бюджеты городских округов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1 500,0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0,0</a:t>
                      </a: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0,0</a:t>
                      </a: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621531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2 19 60010 04 0000 150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Возврат прочих остатков субсидий, субвенций и иных межбюджетных трансфертов, имеющих целевое назначение, прошлых лет из бюджетов городских округов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-2 061,1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0,0</a:t>
                      </a: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0,0</a:t>
                      </a: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421477"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ВСЕГО ДОХОДОВ: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156 207,5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141 590,3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141 590,3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151 591,5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107,1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107,1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97,0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600" b="1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01532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>
          <a:xfrm>
            <a:off x="323528" y="274638"/>
            <a:ext cx="8363272" cy="922114"/>
          </a:xfrm>
        </p:spPr>
        <p:txBody>
          <a:bodyPr/>
          <a:lstStyle/>
          <a:p>
            <a:r>
              <a:rPr lang="ru-RU" sz="2400" dirty="0" smtClean="0">
                <a:solidFill>
                  <a:schemeClr val="bg1"/>
                </a:solidFill>
              </a:rPr>
              <a:t>Уважаемые жители МО п. Михайловский !</a:t>
            </a:r>
          </a:p>
        </p:txBody>
      </p:sp>
      <p:sp>
        <p:nvSpPr>
          <p:cNvPr id="10243" name="Содержимое 2"/>
          <p:cNvSpPr>
            <a:spLocks noGrp="1"/>
          </p:cNvSpPr>
          <p:nvPr>
            <p:ph idx="1"/>
          </p:nvPr>
        </p:nvSpPr>
        <p:spPr>
          <a:xfrm>
            <a:off x="539552" y="1484784"/>
            <a:ext cx="8318728" cy="3168351"/>
          </a:xfrm>
        </p:spPr>
        <p:txBody>
          <a:bodyPr/>
          <a:lstStyle/>
          <a:p>
            <a:pPr algn="just"/>
            <a:r>
              <a:rPr lang="ru-RU" sz="1600" dirty="0" smtClean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 </a:t>
            </a:r>
            <a:r>
              <a:rPr lang="ru-RU" sz="1600" dirty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граждан, представленный Вашему вниманию, подготовлен </a:t>
            </a:r>
            <a:r>
              <a:rPr lang="ru-RU" sz="1600" dirty="0" smtClean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Финансовым управление администрации МО п. Михайловский Саратовской области </a:t>
            </a:r>
            <a:r>
              <a:rPr lang="ru-RU" sz="1600" dirty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основе </a:t>
            </a:r>
            <a:r>
              <a:rPr lang="ru-RU" sz="1600" dirty="0" smtClean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Решения Собрания Депутатов МО п. Михайловский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Саратовской области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 15 мая 2025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№282 «Об утверждении отчета об исполнении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муниципального образования п. Михайловский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sz="1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год».  </a:t>
            </a:r>
          </a:p>
          <a:p>
            <a:pPr algn="just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Основными задачами бюджетной политики </a:t>
            </a:r>
            <a:r>
              <a:rPr lang="ru-RU" sz="1600" dirty="0" smtClean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муниципального образования п. Михайловский Саратовской области в 2024 </a:t>
            </a:r>
            <a:r>
              <a:rPr lang="ru-RU" sz="1600" dirty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году являлись обеспечение сбалансированности бюджета </a:t>
            </a:r>
            <a:r>
              <a:rPr lang="ru-RU" sz="1600" dirty="0" smtClean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муниципального образования, </a:t>
            </a:r>
            <a:r>
              <a:rPr lang="ru-RU" sz="1600" dirty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безусловное выполнение обязательств по выплате заработной платы, по уплате налогов и других обязательных платежей, оплате коммунальных услуг, продуктов питания, а также выявление резервов и перераспределение объемов расходов городского округа в пользу приоритетных направлений и проектов, прежде всего обеспечивающих решение социальных задач, повышение эффективности расходов. </a:t>
            </a:r>
          </a:p>
          <a:p>
            <a:pPr algn="just"/>
            <a:r>
              <a:rPr lang="ru-RU" sz="1600" dirty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  Годовая отчетность по исполнению бюджета </a:t>
            </a:r>
            <a:r>
              <a:rPr lang="ru-RU" sz="1600" dirty="0" smtClean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муниципального образования п. Михайловский Саратовской области </a:t>
            </a:r>
            <a:r>
              <a:rPr lang="ru-RU" sz="1600" dirty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</a:t>
            </a:r>
            <a:r>
              <a:rPr lang="ru-RU" sz="1600" dirty="0" smtClean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sz="1600" dirty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 в установленные сроки представлена в министерство финансов Саратовской области и принята без замечаний. </a:t>
            </a:r>
          </a:p>
          <a:p>
            <a:pPr algn="just"/>
            <a:r>
              <a:rPr lang="ru-RU" sz="1600" dirty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algn="just"/>
            <a:endParaRPr lang="ru-RU" sz="1600" dirty="0">
              <a:solidFill>
                <a:srgbClr val="000000"/>
              </a:solidFill>
              <a:latin typeface="Segoe UI"/>
            </a:endParaRPr>
          </a:p>
          <a:p>
            <a:pPr algn="just"/>
            <a:endParaRPr lang="ru-RU" sz="1600" dirty="0" smtClean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pPr>
              <a:lnSpc>
                <a:spcPct val="115000"/>
              </a:lnSpc>
              <a:spcAft>
                <a:spcPts val="1125"/>
              </a:spcAft>
            </a:pPr>
            <a:r>
              <a:rPr lang="ru-RU" sz="1800" b="1" kern="1800" dirty="0">
                <a:solidFill>
                  <a:srgbClr val="342E2F"/>
                </a:solidFill>
                <a:latin typeface="Times New Roman"/>
                <a:ea typeface="Times New Roman"/>
                <a:cs typeface="Times New Roman"/>
              </a:rPr>
              <a:t>Итоги социально-экономического развития п. Михайловский Саратовской области за </a:t>
            </a:r>
            <a:r>
              <a:rPr lang="ru-RU" sz="1800" b="1" kern="1800" dirty="0" smtClean="0">
                <a:solidFill>
                  <a:srgbClr val="342E2F"/>
                </a:solidFill>
                <a:latin typeface="Times New Roman"/>
                <a:ea typeface="Times New Roman"/>
                <a:cs typeface="Times New Roman"/>
              </a:rPr>
              <a:t>2024 </a:t>
            </a:r>
            <a:r>
              <a:rPr lang="ru-RU" sz="1800" b="1" kern="1800" dirty="0">
                <a:solidFill>
                  <a:srgbClr val="342E2F"/>
                </a:solidFill>
                <a:latin typeface="Times New Roman"/>
                <a:ea typeface="Times New Roman"/>
                <a:cs typeface="Times New Roman"/>
              </a:rPr>
              <a:t>год.</a:t>
            </a:r>
            <a:r>
              <a:rPr lang="ru-RU" sz="1800" dirty="0">
                <a:latin typeface="Calibri"/>
                <a:ea typeface="Times New Roman"/>
                <a:cs typeface="Times New Roman"/>
              </a:rPr>
              <a:t/>
            </a:r>
            <a:br>
              <a:rPr lang="ru-RU" sz="1800" dirty="0">
                <a:latin typeface="Calibri"/>
                <a:ea typeface="Times New Roman"/>
                <a:cs typeface="Times New Roman"/>
              </a:rPr>
            </a:br>
            <a:endParaRPr lang="ru-RU" sz="1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764704"/>
            <a:ext cx="8301608" cy="4824536"/>
          </a:xfrm>
          <a:solidFill>
            <a:srgbClr val="66CCFF"/>
          </a:solidFill>
        </p:spPr>
        <p:txBody>
          <a:bodyPr/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Основные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показатели прогноза социально-экономического развития п. Михайловский Саратовской области за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2024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год.</a:t>
            </a:r>
          </a:p>
          <a:p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В 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2024 году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показатель  естественного  прироста населения   составляет 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-4,7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на 1000 населения.</a:t>
            </a:r>
          </a:p>
          <a:p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Миграционный прирост населения за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2024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год составил –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(3)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человек.  По состоянию на 31 декабря 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2024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года уровень официально зарегистрированной безработицы в п. Михайловский  составляет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0,1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% (для сравнения – аналогичный показатель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2023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0,3%).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Для сравнения тот же показатель по Саратовской области в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2024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г. –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0,3%. 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Одним из важнейших показателей уровня жизни населения является уровень средней заработной платы.</a:t>
            </a:r>
          </a:p>
          <a:p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Среднемесячная заработная плата по полному кругу предприятий и организаций п. Михайловский Саратовской области  за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2024 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год составила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53 630,8 рублей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, за  соответствующий период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2023 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( 41 779,6 рублей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).Уровень среднемесячной заработной платы по п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. Михайловский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составил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77,9%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к средне областному.</a:t>
            </a:r>
          </a:p>
          <a:p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2024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году муниципалитетом была продолжена работа, направленная на выполнение Указа Президента Российской Федерации В.В. Путина от 7 мая 2012 года №597 «О мероприятиях по реализации государственной социальной политики» в части принятия мер, направленных на достижение установленных показателей по средней заработной плате педагогических работников общего, дошкольного, дополнительного образования и работников учреждений культуры.</a:t>
            </a:r>
          </a:p>
          <a:p>
            <a:pPr>
              <a:spcAft>
                <a:spcPts val="1125"/>
              </a:spcAft>
            </a:pPr>
            <a:endParaRPr lang="ru-RU" sz="1300" dirty="0"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3609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61949" y="200446"/>
            <a:ext cx="8287569" cy="5390729"/>
          </a:xfrm>
          <a:solidFill>
            <a:srgbClr val="66CCFF"/>
          </a:solidFill>
        </p:spPr>
        <p:txBody>
          <a:bodyPr/>
          <a:lstStyle/>
          <a:p>
            <a:r>
              <a:rPr lang="ru-RU" sz="1300" dirty="0">
                <a:latin typeface="Times New Roman" pitchFamily="18" charset="0"/>
                <a:cs typeface="Times New Roman" pitchFamily="18" charset="0"/>
              </a:rPr>
              <a:t>средняя заработная плата педагогических работников образовательных учреждений общего образования составила </a:t>
            </a:r>
            <a:r>
              <a:rPr lang="ru-RU" sz="1300" dirty="0" smtClean="0">
                <a:latin typeface="Times New Roman" pitchFamily="18" charset="0"/>
                <a:cs typeface="Times New Roman" pitchFamily="18" charset="0"/>
              </a:rPr>
              <a:t>50,9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>
                <a:latin typeface="Times New Roman" pitchFamily="18" charset="0"/>
                <a:cs typeface="Times New Roman" pitchFamily="18" charset="0"/>
              </a:rPr>
              <a:t>тыс. рублей, исполнение к уровню в среднем по экономике Саратовской области составило </a:t>
            </a:r>
            <a:r>
              <a:rPr lang="ru-RU" sz="1300" dirty="0" smtClean="0">
                <a:latin typeface="Times New Roman" pitchFamily="18" charset="0"/>
                <a:cs typeface="Times New Roman" pitchFamily="18" charset="0"/>
              </a:rPr>
              <a:t>121,1%;</a:t>
            </a:r>
            <a:endParaRPr lang="ru-RU" sz="13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300" dirty="0">
                <a:latin typeface="Times New Roman" pitchFamily="18" charset="0"/>
                <a:cs typeface="Times New Roman" pitchFamily="18" charset="0"/>
              </a:rPr>
              <a:t>- средняя заработная плата педагогических работников в учреждениях дополнительного образования составила </a:t>
            </a:r>
            <a:r>
              <a:rPr lang="ru-RU" sz="1300" dirty="0" smtClean="0">
                <a:latin typeface="Times New Roman" pitchFamily="18" charset="0"/>
                <a:cs typeface="Times New Roman" pitchFamily="18" charset="0"/>
              </a:rPr>
              <a:t>48,4 </a:t>
            </a:r>
            <a:r>
              <a:rPr lang="ru-RU" sz="1300" dirty="0">
                <a:latin typeface="Times New Roman" pitchFamily="18" charset="0"/>
                <a:cs typeface="Times New Roman" pitchFamily="18" charset="0"/>
              </a:rPr>
              <a:t>тыс. рублей, исполнение к уровню средней заработной платы учителей в субъекте составило </a:t>
            </a:r>
            <a:r>
              <a:rPr lang="ru-RU" sz="1300" dirty="0" smtClean="0">
                <a:latin typeface="Times New Roman" pitchFamily="18" charset="0"/>
                <a:cs typeface="Times New Roman" pitchFamily="18" charset="0"/>
              </a:rPr>
              <a:t>105,2 %;</a:t>
            </a:r>
            <a:endParaRPr lang="ru-RU" sz="13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300" dirty="0">
                <a:latin typeface="Times New Roman" pitchFamily="18" charset="0"/>
                <a:cs typeface="Times New Roman" pitchFamily="18" charset="0"/>
              </a:rPr>
              <a:t>- средняя заработная плата педагогических работников в детских садах составила </a:t>
            </a:r>
            <a:r>
              <a:rPr lang="ru-RU" sz="1300" dirty="0" smtClean="0">
                <a:latin typeface="Times New Roman" pitchFamily="18" charset="0"/>
                <a:cs typeface="Times New Roman" pitchFamily="18" charset="0"/>
              </a:rPr>
              <a:t>41,8 </a:t>
            </a:r>
            <a:r>
              <a:rPr lang="ru-RU" sz="1300" dirty="0">
                <a:latin typeface="Times New Roman" pitchFamily="18" charset="0"/>
                <a:cs typeface="Times New Roman" pitchFamily="18" charset="0"/>
              </a:rPr>
              <a:t>тыс. рублей, исполнение к уровню заработной платы в сфере общего образования в субъекте составило </a:t>
            </a:r>
            <a:r>
              <a:rPr lang="ru-RU" sz="1300" dirty="0" smtClean="0">
                <a:latin typeface="Times New Roman" pitchFamily="18" charset="0"/>
                <a:cs typeface="Times New Roman" pitchFamily="18" charset="0"/>
              </a:rPr>
              <a:t>106,1%;</a:t>
            </a:r>
            <a:endParaRPr lang="ru-RU" sz="13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300" dirty="0">
                <a:latin typeface="Times New Roman" pitchFamily="18" charset="0"/>
                <a:cs typeface="Times New Roman" pitchFamily="18" charset="0"/>
              </a:rPr>
              <a:t>- средняя заработная плата работников учреждений культуры составила </a:t>
            </a:r>
            <a:r>
              <a:rPr lang="ru-RU" sz="1300" dirty="0" smtClean="0">
                <a:latin typeface="Times New Roman" pitchFamily="18" charset="0"/>
                <a:cs typeface="Times New Roman" pitchFamily="18" charset="0"/>
              </a:rPr>
              <a:t>  42,66 </a:t>
            </a:r>
            <a:r>
              <a:rPr lang="ru-RU" sz="1300" dirty="0">
                <a:latin typeface="Times New Roman" pitchFamily="18" charset="0"/>
                <a:cs typeface="Times New Roman" pitchFamily="18" charset="0"/>
              </a:rPr>
              <a:t>тыс. рублей, исполнение от среднемесячного дохода от трудовой деятельности по Саратовской области составило </a:t>
            </a:r>
            <a:r>
              <a:rPr lang="ru-RU" sz="1300" dirty="0" smtClean="0">
                <a:latin typeface="Times New Roman" pitchFamily="18" charset="0"/>
                <a:cs typeface="Times New Roman" pitchFamily="18" charset="0"/>
              </a:rPr>
              <a:t>101,5 </a:t>
            </a:r>
            <a:r>
              <a:rPr lang="ru-RU" sz="1300" dirty="0">
                <a:latin typeface="Times New Roman" pitchFamily="18" charset="0"/>
                <a:cs typeface="Times New Roman" pitchFamily="18" charset="0"/>
              </a:rPr>
              <a:t>%.</a:t>
            </a:r>
          </a:p>
          <a:p>
            <a:r>
              <a:rPr lang="ru-RU" sz="1300" dirty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algn="ctr"/>
            <a:endParaRPr lang="ru-RU" sz="13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300" b="1" dirty="0" smtClean="0">
                <a:latin typeface="Times New Roman" pitchFamily="18" charset="0"/>
                <a:cs typeface="Times New Roman" pitchFamily="18" charset="0"/>
              </a:rPr>
              <a:t>Исполнение </a:t>
            </a:r>
            <a:r>
              <a:rPr lang="ru-RU" sz="1300" b="1" dirty="0">
                <a:latin typeface="Times New Roman" pitchFamily="18" charset="0"/>
                <a:cs typeface="Times New Roman" pitchFamily="18" charset="0"/>
              </a:rPr>
              <a:t>майских Указов </a:t>
            </a:r>
            <a:endParaRPr lang="ru-RU" sz="13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300" b="1" dirty="0">
                <a:latin typeface="Times New Roman" pitchFamily="18" charset="0"/>
                <a:cs typeface="Times New Roman" pitchFamily="18" charset="0"/>
              </a:rPr>
              <a:t>Президента РФ в части </a:t>
            </a:r>
            <a:endParaRPr lang="ru-RU" sz="13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300" b="1" dirty="0">
                <a:latin typeface="Times New Roman" pitchFamily="18" charset="0"/>
                <a:cs typeface="Times New Roman" pitchFamily="18" charset="0"/>
              </a:rPr>
              <a:t>заработной платы, тыс. рублей</a:t>
            </a:r>
            <a:endParaRPr lang="ru-RU" sz="13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300" b="1" dirty="0" smtClean="0">
                <a:latin typeface="Times New Roman" pitchFamily="18" charset="0"/>
                <a:cs typeface="Times New Roman" pitchFamily="18" charset="0"/>
              </a:rPr>
              <a:t>Дошкольное </a:t>
            </a:r>
            <a:endParaRPr lang="ru-RU" sz="13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300" b="1" dirty="0">
                <a:latin typeface="Times New Roman" pitchFamily="18" charset="0"/>
                <a:cs typeface="Times New Roman" pitchFamily="18" charset="0"/>
              </a:rPr>
              <a:t>образование – </a:t>
            </a:r>
            <a:r>
              <a:rPr lang="ru-RU" sz="1300" b="1" dirty="0" smtClean="0">
                <a:latin typeface="Times New Roman" pitchFamily="18" charset="0"/>
                <a:cs typeface="Times New Roman" pitchFamily="18" charset="0"/>
              </a:rPr>
              <a:t>106,1 </a:t>
            </a:r>
            <a:r>
              <a:rPr lang="ru-RU" sz="1300" b="1" dirty="0">
                <a:latin typeface="Times New Roman" pitchFamily="18" charset="0"/>
                <a:cs typeface="Times New Roman" pitchFamily="18" charset="0"/>
              </a:rPr>
              <a:t>% </a:t>
            </a:r>
            <a:endParaRPr lang="ru-RU" sz="13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300" b="1" dirty="0" smtClean="0">
                <a:latin typeface="Times New Roman" pitchFamily="18" charset="0"/>
                <a:cs typeface="Times New Roman" pitchFamily="18" charset="0"/>
              </a:rPr>
              <a:t>Культура </a:t>
            </a:r>
            <a:r>
              <a:rPr lang="ru-RU" sz="1300" b="1" dirty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1300" b="1" dirty="0" smtClean="0">
                <a:latin typeface="Times New Roman" pitchFamily="18" charset="0"/>
                <a:cs typeface="Times New Roman" pitchFamily="18" charset="0"/>
              </a:rPr>
              <a:t>101,5%</a:t>
            </a:r>
            <a:endParaRPr lang="ru-RU" sz="13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300" b="1" dirty="0" smtClean="0">
                <a:latin typeface="Times New Roman" pitchFamily="18" charset="0"/>
                <a:cs typeface="Times New Roman" pitchFamily="18" charset="0"/>
              </a:rPr>
              <a:t>Дополнительное </a:t>
            </a:r>
            <a:endParaRPr lang="ru-RU" sz="13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300" b="1" dirty="0" smtClean="0">
                <a:latin typeface="Times New Roman" pitchFamily="18" charset="0"/>
                <a:cs typeface="Times New Roman" pitchFamily="18" charset="0"/>
              </a:rPr>
              <a:t>образование </a:t>
            </a:r>
            <a:r>
              <a:rPr lang="ru-RU" sz="1300" b="1" dirty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1300" b="1" dirty="0" smtClean="0">
                <a:latin typeface="Times New Roman" pitchFamily="18" charset="0"/>
                <a:cs typeface="Times New Roman" pitchFamily="18" charset="0"/>
              </a:rPr>
              <a:t>105,2 %</a:t>
            </a:r>
            <a:r>
              <a:rPr lang="ru-RU" sz="1300" b="1" dirty="0">
                <a:latin typeface="Times New Roman" pitchFamily="18" charset="0"/>
                <a:cs typeface="Times New Roman" pitchFamily="18" charset="0"/>
              </a:rPr>
              <a:t> </a:t>
            </a:r>
            <a:endParaRPr lang="ru-RU" sz="13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300" b="1" dirty="0" smtClean="0">
                <a:latin typeface="Times New Roman" pitchFamily="18" charset="0"/>
                <a:cs typeface="Times New Roman" pitchFamily="18" charset="0"/>
              </a:rPr>
              <a:t>Общее </a:t>
            </a:r>
            <a:r>
              <a:rPr lang="ru-RU" sz="1300" b="1" dirty="0">
                <a:latin typeface="Times New Roman" pitchFamily="18" charset="0"/>
                <a:cs typeface="Times New Roman" pitchFamily="18" charset="0"/>
              </a:rPr>
              <a:t>образование – </a:t>
            </a:r>
            <a:r>
              <a:rPr lang="ru-RU" sz="1300" b="1" dirty="0" smtClean="0">
                <a:latin typeface="Times New Roman" pitchFamily="18" charset="0"/>
                <a:cs typeface="Times New Roman" pitchFamily="18" charset="0"/>
              </a:rPr>
              <a:t>121,1 </a:t>
            </a:r>
            <a:r>
              <a:rPr lang="ru-RU" sz="1300" b="1" dirty="0">
                <a:latin typeface="Times New Roman" pitchFamily="18" charset="0"/>
                <a:cs typeface="Times New Roman" pitchFamily="18" charset="0"/>
              </a:rPr>
              <a:t>%</a:t>
            </a:r>
            <a:endParaRPr lang="ru-RU" sz="1300" dirty="0">
              <a:latin typeface="Times New Roman" pitchFamily="18" charset="0"/>
              <a:cs typeface="Times New Roman" pitchFamily="18" charset="0"/>
            </a:endParaRPr>
          </a:p>
          <a:p>
            <a:pPr marL="400050" lvl="1" indent="0" algn="just">
              <a:buNone/>
            </a:pPr>
            <a:endParaRPr lang="ru-RU" sz="800" dirty="0"/>
          </a:p>
        </p:txBody>
      </p:sp>
    </p:spTree>
    <p:extLst>
      <p:ext uri="{BB962C8B-B14F-4D97-AF65-F5344CB8AC3E}">
        <p14:creationId xmlns:p14="http://schemas.microsoft.com/office/powerpoint/2010/main" val="1294459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0"/>
            <a:ext cx="8003232" cy="548680"/>
          </a:xfrm>
        </p:spPr>
        <p:txBody>
          <a:bodyPr/>
          <a:lstStyle/>
          <a:p>
            <a:pPr>
              <a:lnSpc>
                <a:spcPct val="115000"/>
              </a:lnSpc>
              <a:spcAft>
                <a:spcPts val="1125"/>
              </a:spcAft>
            </a:pPr>
            <a:r>
              <a:rPr lang="ru-RU" sz="1400" b="1" kern="1800" dirty="0" smtClean="0">
                <a:solidFill>
                  <a:srgbClr val="342E2F"/>
                </a:solidFill>
                <a:latin typeface="Times New Roman"/>
                <a:ea typeface="Times New Roman"/>
                <a:cs typeface="Times New Roman"/>
              </a:rPr>
              <a:t>ДИНАМИКА </a:t>
            </a:r>
            <a:r>
              <a:rPr lang="ru-RU" sz="1400" b="1" kern="1800" dirty="0">
                <a:solidFill>
                  <a:srgbClr val="342E2F"/>
                </a:solidFill>
                <a:latin typeface="Times New Roman"/>
                <a:ea typeface="Times New Roman"/>
                <a:cs typeface="Times New Roman"/>
              </a:rPr>
              <a:t>ПОТРЕБИТЕЛЬСКОГО </a:t>
            </a:r>
            <a:r>
              <a:rPr lang="ru-RU" sz="1400" dirty="0">
                <a:solidFill>
                  <a:srgbClr val="000000"/>
                </a:solidFill>
                <a:latin typeface="Calibri"/>
                <a:ea typeface="Times New Roman"/>
                <a:cs typeface="Times New Roman"/>
              </a:rPr>
              <a:t/>
            </a:r>
            <a:br>
              <a:rPr lang="ru-RU" sz="1400" dirty="0">
                <a:solidFill>
                  <a:srgbClr val="000000"/>
                </a:solidFill>
                <a:latin typeface="Calibri"/>
                <a:ea typeface="Times New Roman"/>
                <a:cs typeface="Times New Roman"/>
              </a:rPr>
            </a:br>
            <a:r>
              <a:rPr lang="ru-RU" sz="1400" b="1" kern="1800" dirty="0" smtClean="0">
                <a:solidFill>
                  <a:srgbClr val="342E2F"/>
                </a:solidFill>
                <a:latin typeface="Times New Roman"/>
                <a:ea typeface="Times New Roman"/>
                <a:cs typeface="Times New Roman"/>
              </a:rPr>
              <a:t>РЫНКА</a:t>
            </a:r>
            <a:endParaRPr lang="ru-RU" sz="1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47650" y="530038"/>
            <a:ext cx="8750746" cy="5099237"/>
          </a:xfrm>
          <a:solidFill>
            <a:srgbClr val="66CCFF"/>
          </a:solidFill>
        </p:spPr>
        <p:txBody>
          <a:bodyPr/>
          <a:lstStyle/>
          <a:p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Потребительский рынок муниципального образования п. Михайловский Саратовской области в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2024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году  представлен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3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объектами: </a:t>
            </a:r>
          </a:p>
          <a:p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- в сфере розничной торговли действуют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3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стационарных магазина</a:t>
            </a:r>
          </a:p>
          <a:p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смешанного типа; </a:t>
            </a:r>
          </a:p>
          <a:p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- в сфере общественного питания действует 1 столовая на 50 посадочных мест. </a:t>
            </a:r>
          </a:p>
          <a:p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В основном все объекты торговли специализируются  на розничной реализации продуктов питания и сопутствующих товаров, а также реализации хозтоваров.</a:t>
            </a:r>
          </a:p>
          <a:p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В течение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2024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года администрацией муниципального образования еженедельно проводился мониторинг ценовой ситуации на фиксированный набор из 40 наименований продовольственных товаров. В администрации работает телефон  «горячей линии» 2-16-78, на который  можно сообщить о факте необоснованного повышения цен на социально-значимые продукты питания.</a:t>
            </a:r>
          </a:p>
          <a:p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По состоянию на 1 января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года на территории муниципального образования п. Михайловский зарегистрирован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индивидуальный предприниматель.</a:t>
            </a:r>
          </a:p>
          <a:p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Промышленность в п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. Михайловский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представлена муниципальным унитарным предприятием «ЖКХ» и МУП «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Водоресурс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».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За 2024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год объем промышленного производства МУП «ЖКХ» составил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675</a:t>
            </a:r>
            <a:r>
              <a:rPr lang="ru-RU" sz="1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0 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тыс. руб.,(за аналогичный период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2023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883,0 тыс.руб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. )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МУП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Водоресурс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»  осуществляет  деятельность по холодному водоснабжению  населения и предприятий муниципального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образования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п. Михайловский.  Объем промышленного производства за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2024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год составил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25 752,7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тыс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. руб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.(  в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2023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г. –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21 780,9 тыс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. руб.) </a:t>
            </a:r>
          </a:p>
          <a:p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3304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07576"/>
            <a:ext cx="8229600" cy="466165"/>
          </a:xfrm>
        </p:spPr>
        <p:txBody>
          <a:bodyPr/>
          <a:lstStyle/>
          <a:p>
            <a:r>
              <a:rPr lang="ru-RU" altLang="ru-RU" sz="1800" b="1" kern="1200" dirty="0">
                <a:solidFill>
                  <a:srgbClr val="342E2F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Показатели социально-экономического развития п</a:t>
            </a:r>
            <a:r>
              <a:rPr lang="ru-RU" altLang="ru-RU" sz="1800" b="1" kern="1200" dirty="0" smtClean="0">
                <a:solidFill>
                  <a:srgbClr val="342E2F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 Михайловский </a:t>
            </a:r>
            <a:r>
              <a:rPr lang="ru-RU" altLang="ru-RU" sz="1800" b="1" kern="1200" dirty="0">
                <a:solidFill>
                  <a:srgbClr val="342E2F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за </a:t>
            </a:r>
            <a:r>
              <a:rPr lang="ru-RU" altLang="ru-RU" sz="1800" b="1" kern="1200" dirty="0" smtClean="0">
                <a:solidFill>
                  <a:srgbClr val="342E2F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2024 год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70171900"/>
              </p:ext>
            </p:extLst>
          </p:nvPr>
        </p:nvGraphicFramePr>
        <p:xfrm>
          <a:off x="406168" y="524370"/>
          <a:ext cx="8280924" cy="5181313"/>
        </p:xfrm>
        <a:graphic>
          <a:graphicData uri="http://schemas.openxmlformats.org/drawingml/2006/table">
            <a:tbl>
              <a:tblPr firstRow="1" firstCol="1" bandRow="1"/>
              <a:tblGrid>
                <a:gridCol w="2124237"/>
                <a:gridCol w="2052229"/>
                <a:gridCol w="2052229"/>
                <a:gridCol w="2052229"/>
              </a:tblGrid>
              <a:tr h="46888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 b="1" dirty="0">
                          <a:solidFill>
                            <a:srgbClr val="242424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Показатель</a:t>
                      </a:r>
                      <a:endParaRPr lang="ru-RU" sz="8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7625" marR="47625" marT="95250" marB="952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 b="1" dirty="0">
                          <a:solidFill>
                            <a:srgbClr val="242424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Январь-декабрь </a:t>
                      </a:r>
                      <a:r>
                        <a:rPr lang="ru-RU" sz="800" b="1" dirty="0" smtClean="0">
                          <a:solidFill>
                            <a:srgbClr val="242424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2023 </a:t>
                      </a:r>
                      <a:r>
                        <a:rPr lang="ru-RU" sz="800" b="1" dirty="0">
                          <a:solidFill>
                            <a:srgbClr val="242424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г.</a:t>
                      </a:r>
                      <a:endParaRPr lang="ru-RU" sz="8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7625" marR="47625" marT="95250" marB="952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 b="1" dirty="0">
                          <a:solidFill>
                            <a:srgbClr val="242424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Январь-декабрь </a:t>
                      </a:r>
                      <a:r>
                        <a:rPr lang="ru-RU" sz="800" b="1" dirty="0" smtClean="0">
                          <a:solidFill>
                            <a:srgbClr val="242424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2024 </a:t>
                      </a:r>
                      <a:r>
                        <a:rPr lang="ru-RU" sz="800" b="1" dirty="0">
                          <a:solidFill>
                            <a:srgbClr val="242424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г.</a:t>
                      </a:r>
                      <a:endParaRPr lang="ru-RU" sz="8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7625" marR="47625" marT="95250" marB="952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 b="1" dirty="0">
                          <a:solidFill>
                            <a:srgbClr val="242424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Январь-декабрь </a:t>
                      </a:r>
                      <a:r>
                        <a:rPr lang="ru-RU" sz="800" b="1" dirty="0" smtClean="0">
                          <a:solidFill>
                            <a:srgbClr val="242424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2024 </a:t>
                      </a:r>
                      <a:r>
                        <a:rPr lang="ru-RU" sz="800" b="1" dirty="0">
                          <a:solidFill>
                            <a:srgbClr val="242424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г.  % к январю-декабрю </a:t>
                      </a:r>
                      <a:r>
                        <a:rPr lang="ru-RU" sz="800" b="1" dirty="0" smtClean="0">
                          <a:solidFill>
                            <a:srgbClr val="242424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2023 </a:t>
                      </a:r>
                      <a:r>
                        <a:rPr lang="ru-RU" sz="800" b="1" dirty="0">
                          <a:solidFill>
                            <a:srgbClr val="242424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г.</a:t>
                      </a:r>
                      <a:endParaRPr lang="ru-RU" sz="8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7625" marR="47625" marT="95250" marB="952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181069">
                <a:tc gridSpan="4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Социальная сфера</a:t>
                      </a:r>
                    </a:p>
                  </a:txBody>
                  <a:tcPr marL="9007" marR="9007" marT="18014" marB="18014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2928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 b="1" dirty="0">
                          <a:solidFill>
                            <a:srgbClr val="242424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Численность населения, чел</a:t>
                      </a:r>
                      <a:endParaRPr lang="ru-RU" sz="800" b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625" marR="47625" marT="95250" marB="9525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 b="1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2355</a:t>
                      </a:r>
                      <a:endParaRPr lang="ru-RU" sz="800" b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625" marR="47625" marT="95250" marB="952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 b="1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2321</a:t>
                      </a:r>
                      <a:endParaRPr lang="ru-RU" sz="800" b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625" marR="47625" marT="95250" marB="952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 b="1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98</a:t>
                      </a:r>
                      <a:endParaRPr lang="ru-RU" sz="800" b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625" marR="47625" marT="95250" marB="952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32928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 b="1" dirty="0">
                          <a:solidFill>
                            <a:srgbClr val="242424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Число родившихся, чел.</a:t>
                      </a:r>
                      <a:endParaRPr lang="ru-RU" sz="800" b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625" marR="47625" marT="95250" marB="9525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 b="1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3</a:t>
                      </a:r>
                      <a:endParaRPr lang="ru-RU" sz="800" b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625" marR="47625" marT="95250" marB="952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 b="1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12</a:t>
                      </a:r>
                      <a:endParaRPr lang="ru-RU" sz="800" b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625" marR="47625" marT="95250" marB="952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 b="1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4</a:t>
                      </a:r>
                      <a:endParaRPr lang="ru-RU" sz="800" b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625" marR="47625" marT="95250" marB="952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32928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 b="1" dirty="0">
                          <a:solidFill>
                            <a:srgbClr val="242424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Число умерших, чел.</a:t>
                      </a:r>
                      <a:endParaRPr lang="ru-RU" sz="800" b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625" marR="47625" marT="95250" marB="9525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 b="1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35</a:t>
                      </a:r>
                      <a:endParaRPr lang="ru-RU" sz="800" b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625" marR="47625" marT="95250" marB="952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 b="1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40</a:t>
                      </a:r>
                      <a:endParaRPr lang="ru-RU" sz="800" b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625" marR="47625" marT="95250" marB="952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 b="1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114,3</a:t>
                      </a:r>
                      <a:endParaRPr lang="ru-RU" sz="800" b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625" marR="47625" marT="95250" marB="952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32928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 b="1" dirty="0">
                          <a:solidFill>
                            <a:srgbClr val="242424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Естественный прирост (на 1000 населения)</a:t>
                      </a:r>
                      <a:endParaRPr lang="ru-RU" sz="800" b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625" marR="47625" marT="95250" marB="9525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-15,8</a:t>
                      </a:r>
                      <a:endParaRPr lang="ru-RU" sz="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625" marR="47625" marT="95250" marB="952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-4,7</a:t>
                      </a:r>
                      <a:endParaRPr lang="ru-RU" sz="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625" marR="47625" marT="95250" marB="952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29,7</a:t>
                      </a:r>
                      <a:endParaRPr lang="ru-RU" sz="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625" marR="47625" marT="95250" marB="952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32928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 b="1" dirty="0">
                          <a:solidFill>
                            <a:srgbClr val="242424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Рождаемость (на 1000 населения)</a:t>
                      </a:r>
                      <a:endParaRPr lang="ru-RU" sz="800" b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625" marR="47625" marT="95250" marB="9525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 b="1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1,3</a:t>
                      </a:r>
                      <a:endParaRPr lang="ru-RU" sz="800" b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625" marR="47625" marT="95250" marB="952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 b="1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5,1</a:t>
                      </a:r>
                      <a:endParaRPr lang="ru-RU" sz="800" b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625" marR="47625" marT="95250" marB="952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 b="1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400</a:t>
                      </a:r>
                      <a:endParaRPr lang="ru-RU" sz="800" b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625" marR="47625" marT="95250" marB="952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32928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 b="1" dirty="0">
                          <a:solidFill>
                            <a:srgbClr val="242424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Смертность (на 1000 населения)</a:t>
                      </a:r>
                      <a:endParaRPr lang="ru-RU" sz="800" b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625" marR="47625" marT="95250" marB="9525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 b="1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17,1</a:t>
                      </a:r>
                      <a:endParaRPr lang="ru-RU" sz="800" b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625" marR="47625" marT="95250" marB="952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 b="1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9,8</a:t>
                      </a:r>
                      <a:endParaRPr lang="ru-RU" sz="800" b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625" marR="47625" marT="95250" marB="952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 b="1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57,3</a:t>
                      </a:r>
                      <a:endParaRPr lang="ru-RU" sz="800" b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625" marR="47625" marT="95250" marB="952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46888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 b="1" dirty="0">
                          <a:solidFill>
                            <a:srgbClr val="242424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Уровень безработицы по п. Михайловский, %</a:t>
                      </a:r>
                      <a:endParaRPr lang="ru-RU" sz="800" b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625" marR="47625" marT="95250" marB="9525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0,3</a:t>
                      </a:r>
                      <a:endParaRPr lang="ru-RU" sz="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625" marR="47625" marT="95250" marB="952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0,1</a:t>
                      </a:r>
                      <a:endParaRPr lang="ru-RU" sz="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625" marR="47625" marT="95250" marB="952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 b="1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33,3</a:t>
                      </a:r>
                      <a:endParaRPr lang="ru-RU" sz="800" b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625" marR="47625" marT="95250" marB="952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46888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 b="1" dirty="0">
                          <a:solidFill>
                            <a:srgbClr val="242424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Количество зарегистрированных безработных, чел.</a:t>
                      </a:r>
                      <a:endParaRPr lang="ru-RU" sz="800" b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625" marR="47625" marT="95250" marB="9525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5</a:t>
                      </a:r>
                      <a:endParaRPr lang="ru-RU" sz="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625" marR="47625" marT="95250" marB="952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</a:t>
                      </a:r>
                      <a:endParaRPr lang="ru-RU" sz="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625" marR="47625" marT="95250" marB="952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20</a:t>
                      </a:r>
                      <a:endParaRPr lang="ru-RU" sz="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625" marR="47625" marT="95250" marB="952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32928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 b="1" dirty="0">
                          <a:solidFill>
                            <a:srgbClr val="242424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Трудоустроено с начала года, всего, чел.</a:t>
                      </a:r>
                      <a:endParaRPr lang="ru-RU" sz="800" b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625" marR="47625" marT="95250" marB="9525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16</a:t>
                      </a:r>
                      <a:endParaRPr lang="ru-RU" sz="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625" marR="47625" marT="95250" marB="952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13</a:t>
                      </a:r>
                      <a:endParaRPr lang="ru-RU" sz="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625" marR="47625" marT="95250" marB="952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81,3</a:t>
                      </a:r>
                      <a:endParaRPr lang="ru-RU" sz="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625" marR="47625" marT="95250" marB="952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32928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 b="1" dirty="0">
                          <a:solidFill>
                            <a:srgbClr val="242424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в </a:t>
                      </a:r>
                      <a:r>
                        <a:rPr lang="ru-RU" sz="800" b="1" dirty="0" err="1">
                          <a:solidFill>
                            <a:srgbClr val="242424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т.ч</a:t>
                      </a:r>
                      <a:r>
                        <a:rPr lang="ru-RU" sz="800" b="1" dirty="0">
                          <a:solidFill>
                            <a:srgbClr val="242424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. безработные граждане, чел.</a:t>
                      </a:r>
                      <a:endParaRPr lang="ru-RU" sz="800" b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625" marR="47625" marT="95250" marB="9525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5</a:t>
                      </a:r>
                      <a:endParaRPr lang="ru-RU" sz="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625" marR="47625" marT="95250" marB="952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13</a:t>
                      </a:r>
                      <a:endParaRPr lang="ru-RU" sz="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625" marR="47625" marT="95250" marB="952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260</a:t>
                      </a:r>
                      <a:endParaRPr lang="ru-RU" sz="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625" marR="47625" marT="95250" marB="952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46888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 b="1" dirty="0">
                          <a:solidFill>
                            <a:srgbClr val="242424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Среднемесячная заработная плата по п</a:t>
                      </a:r>
                      <a:r>
                        <a:rPr lang="ru-RU" sz="800" b="1" dirty="0" smtClean="0">
                          <a:solidFill>
                            <a:srgbClr val="242424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. Михайловский </a:t>
                      </a:r>
                      <a:r>
                        <a:rPr lang="ru-RU" sz="800" b="1" dirty="0">
                          <a:solidFill>
                            <a:srgbClr val="242424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(тыс</a:t>
                      </a:r>
                      <a:r>
                        <a:rPr lang="ru-RU" sz="800" b="1" dirty="0" smtClean="0">
                          <a:solidFill>
                            <a:srgbClr val="242424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. руб</a:t>
                      </a:r>
                      <a:r>
                        <a:rPr lang="ru-RU" sz="800" b="1" dirty="0">
                          <a:solidFill>
                            <a:srgbClr val="242424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.)</a:t>
                      </a:r>
                      <a:endParaRPr lang="ru-RU" sz="800" b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625" marR="47625" marT="95250" marB="9525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41779,6</a:t>
                      </a:r>
                      <a:endParaRPr lang="ru-RU" sz="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625" marR="47625" marT="95250" marB="952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53 630,8</a:t>
                      </a:r>
                      <a:endParaRPr lang="ru-RU" sz="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625" marR="47625" marT="95250" marB="952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 b="1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128,4</a:t>
                      </a:r>
                      <a:endParaRPr lang="ru-RU" sz="800" b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625" marR="47625" marT="95250" marB="952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45461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 b="1" dirty="0">
                          <a:solidFill>
                            <a:srgbClr val="242424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Количество семей, получающих субсидии на оплату ЖКУ, ед.</a:t>
                      </a:r>
                      <a:endParaRPr lang="ru-RU" sz="800" b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625" marR="47625" marT="95250" marB="9525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 b="1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3</a:t>
                      </a:r>
                      <a:endParaRPr lang="ru-RU" sz="800" b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625" marR="47625" marT="95250" marB="952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 b="1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3</a:t>
                      </a:r>
                      <a:endParaRPr lang="ru-RU" sz="800" b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625" marR="47625" marT="95250" marB="952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 b="1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100</a:t>
                      </a:r>
                      <a:endParaRPr lang="ru-RU" sz="800" b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625" marR="47625" marT="95250" marB="952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54679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60784564"/>
              </p:ext>
            </p:extLst>
          </p:nvPr>
        </p:nvGraphicFramePr>
        <p:xfrm>
          <a:off x="670042" y="690113"/>
          <a:ext cx="8120274" cy="5644346"/>
        </p:xfrm>
        <a:graphic>
          <a:graphicData uri="http://schemas.openxmlformats.org/drawingml/2006/table">
            <a:tbl>
              <a:tblPr firstRow="1" firstCol="1" bandRow="1"/>
              <a:tblGrid>
                <a:gridCol w="2079969"/>
                <a:gridCol w="1986405"/>
                <a:gridCol w="2004462"/>
                <a:gridCol w="2049438"/>
              </a:tblGrid>
              <a:tr h="94027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 dirty="0">
                          <a:solidFill>
                            <a:srgbClr val="242424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Общая сумма субсидий населению на оплату ЖКУ, (</a:t>
                      </a:r>
                      <a:r>
                        <a:rPr lang="ru-RU" sz="800" dirty="0" err="1">
                          <a:solidFill>
                            <a:srgbClr val="242424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тыс.руб</a:t>
                      </a:r>
                      <a:r>
                        <a:rPr lang="ru-RU" sz="800" dirty="0">
                          <a:solidFill>
                            <a:srgbClr val="242424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.)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625" marR="47625" marT="95250" marB="952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en-US" sz="8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43.8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625" marR="47625" marT="95250" marB="952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34,6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625" marR="47625" marT="95250" marB="952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79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625" marR="47625" marT="95250" marB="952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55759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>
                          <a:solidFill>
                            <a:srgbClr val="242424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Количество приватизированных квартир, шт.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625" marR="47625" marT="95250" marB="952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en-US" sz="8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5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625" marR="47625" marT="95250" marB="952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9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625" marR="47625" marT="95250" marB="952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 dirty="0" smtClean="0">
                          <a:solidFill>
                            <a:srgbClr val="242424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180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625" marR="47625" marT="95250" marB="952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297815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 dirty="0">
                          <a:solidFill>
                            <a:srgbClr val="242424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 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 dirty="0">
                          <a:solidFill>
                            <a:srgbClr val="242424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Число общеобразовательных школ, </a:t>
                      </a:r>
                      <a:r>
                        <a:rPr lang="ru-RU" sz="800" dirty="0" err="1">
                          <a:solidFill>
                            <a:srgbClr val="242424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ед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 dirty="0">
                          <a:solidFill>
                            <a:srgbClr val="242424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- в них учащихся, чел;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 dirty="0">
                          <a:solidFill>
                            <a:srgbClr val="242424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- занимающихся во вторую смену, их удельный вес, %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 dirty="0">
                          <a:solidFill>
                            <a:srgbClr val="242424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- численность учителей, чел 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625" marR="47625" marT="95250" marB="952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marL="216000" algn="ctr">
                        <a:lnSpc>
                          <a:spcPct val="300000"/>
                        </a:lnSpc>
                        <a:spcAft>
                          <a:spcPts val="750"/>
                        </a:spcAft>
                      </a:pPr>
                      <a:endParaRPr lang="en-US" sz="800" dirty="0" smtClean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  <a:p>
                      <a:pPr marL="216000" algn="ctr">
                        <a:lnSpc>
                          <a:spcPct val="300000"/>
                        </a:lnSpc>
                        <a:spcAft>
                          <a:spcPts val="750"/>
                        </a:spcAft>
                      </a:pPr>
                      <a:r>
                        <a:rPr lang="ru-RU" sz="8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</a:t>
                      </a:r>
                    </a:p>
                    <a:p>
                      <a:pPr marL="216000" algn="ctr">
                        <a:lnSpc>
                          <a:spcPct val="300000"/>
                        </a:lnSpc>
                        <a:spcAft>
                          <a:spcPts val="750"/>
                        </a:spcAft>
                      </a:pPr>
                      <a:r>
                        <a:rPr lang="en-US" sz="8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245</a:t>
                      </a:r>
                      <a:endParaRPr lang="ru-RU" sz="800" dirty="0" smtClean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  <a:p>
                      <a:pPr marL="216000" algn="ctr">
                        <a:lnSpc>
                          <a:spcPct val="300000"/>
                        </a:lnSpc>
                        <a:spcAft>
                          <a:spcPts val="750"/>
                        </a:spcAft>
                      </a:pPr>
                      <a:r>
                        <a:rPr lang="ru-RU" sz="8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0</a:t>
                      </a:r>
                    </a:p>
                    <a:p>
                      <a:pPr marL="216000" algn="ctr">
                        <a:lnSpc>
                          <a:spcPct val="300000"/>
                        </a:lnSpc>
                        <a:spcAft>
                          <a:spcPts val="750"/>
                        </a:spcAft>
                      </a:pPr>
                      <a:r>
                        <a:rPr lang="en-US" sz="8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14</a:t>
                      </a:r>
                      <a:endParaRPr lang="ru-RU" sz="800" dirty="0" smtClean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625" marR="47625" marT="95250" marB="952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marL="216000" algn="ctr">
                        <a:lnSpc>
                          <a:spcPct val="300000"/>
                        </a:lnSpc>
                        <a:spcAft>
                          <a:spcPts val="750"/>
                        </a:spcAft>
                      </a:pPr>
                      <a:endParaRPr lang="ru-RU" sz="800" dirty="0" smtClean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  <a:p>
                      <a:pPr marL="216000" algn="ctr">
                        <a:lnSpc>
                          <a:spcPct val="300000"/>
                        </a:lnSpc>
                        <a:spcAft>
                          <a:spcPts val="750"/>
                        </a:spcAft>
                      </a:pPr>
                      <a:r>
                        <a:rPr lang="ru-RU" sz="8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</a:t>
                      </a:r>
                    </a:p>
                    <a:p>
                      <a:pPr marL="216000" algn="ctr">
                        <a:lnSpc>
                          <a:spcPct val="300000"/>
                        </a:lnSpc>
                        <a:spcAft>
                          <a:spcPts val="750"/>
                        </a:spcAft>
                      </a:pPr>
                      <a:r>
                        <a:rPr lang="ru-RU" sz="8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251</a:t>
                      </a:r>
                    </a:p>
                    <a:p>
                      <a:pPr marL="216000" algn="ctr">
                        <a:lnSpc>
                          <a:spcPct val="300000"/>
                        </a:lnSpc>
                        <a:spcAft>
                          <a:spcPts val="750"/>
                        </a:spcAft>
                      </a:pPr>
                      <a:r>
                        <a:rPr lang="ru-RU" sz="8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0</a:t>
                      </a:r>
                    </a:p>
                    <a:p>
                      <a:pPr marL="216000" algn="ctr">
                        <a:lnSpc>
                          <a:spcPct val="300000"/>
                        </a:lnSpc>
                        <a:spcAft>
                          <a:spcPts val="750"/>
                        </a:spcAft>
                      </a:pPr>
                      <a:r>
                        <a:rPr lang="ru-RU" sz="8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 marL="47625" marR="47625" marT="95250" marB="952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750"/>
                        </a:spcAft>
                      </a:pPr>
                      <a:r>
                        <a:rPr lang="ru-RU" sz="800" dirty="0">
                          <a:solidFill>
                            <a:srgbClr val="242424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 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750"/>
                        </a:spcAft>
                      </a:pPr>
                      <a:r>
                        <a:rPr lang="ru-RU" sz="800" dirty="0">
                          <a:solidFill>
                            <a:srgbClr val="242424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100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750"/>
                        </a:spcAft>
                      </a:pPr>
                      <a:r>
                        <a:rPr lang="ru-RU" sz="800" dirty="0" smtClean="0">
                          <a:solidFill>
                            <a:srgbClr val="242424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102,4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750"/>
                        </a:spcAft>
                      </a:pPr>
                      <a:endParaRPr lang="ru-RU" sz="800" dirty="0" smtClean="0">
                        <a:solidFill>
                          <a:srgbClr val="242424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750"/>
                        </a:spcAft>
                      </a:pPr>
                      <a:r>
                        <a:rPr lang="ru-RU" sz="800" dirty="0" smtClean="0">
                          <a:solidFill>
                            <a:srgbClr val="242424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0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750"/>
                        </a:spcAft>
                      </a:pPr>
                      <a:endParaRPr lang="ru-RU" sz="800" dirty="0" smtClean="0">
                        <a:solidFill>
                          <a:srgbClr val="242424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750"/>
                        </a:spcAft>
                      </a:pPr>
                      <a:r>
                        <a:rPr lang="ru-RU" sz="800" dirty="0" smtClean="0">
                          <a:solidFill>
                            <a:srgbClr val="242424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100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625" marR="47625" marT="95250" marB="952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116832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 dirty="0">
                          <a:solidFill>
                            <a:srgbClr val="242424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Численность детей в возрасте 5-18 лет, получающих услуги по дополнительному образованию в муниципальных учреждениях дополнительного образования, чел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625" marR="47625" marT="95250" marB="952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en-US" sz="8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235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625" marR="47625" marT="95250" marB="952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235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625" marR="47625" marT="95250" marB="9525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100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625" marR="47625" marT="95250" marB="9525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66CCF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93133262"/>
              </p:ext>
            </p:extLst>
          </p:nvPr>
        </p:nvGraphicFramePr>
        <p:xfrm>
          <a:off x="681317" y="699247"/>
          <a:ext cx="8073383" cy="316444"/>
        </p:xfrm>
        <a:graphic>
          <a:graphicData uri="http://schemas.openxmlformats.org/drawingml/2006/table">
            <a:tbl>
              <a:tblPr firstRow="1" firstCol="1" bandRow="1"/>
              <a:tblGrid>
                <a:gridCol w="2069883"/>
                <a:gridCol w="1965208"/>
                <a:gridCol w="1998157"/>
                <a:gridCol w="2040135"/>
              </a:tblGrid>
              <a:tr h="18866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Показатель</a:t>
                      </a:r>
                    </a:p>
                  </a:txBody>
                  <a:tcPr marL="9007" marR="9007" marT="18014" marB="1801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Январь-декабрь </a:t>
                      </a:r>
                      <a:r>
                        <a:rPr lang="ru-RU" sz="8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ru-RU" sz="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г.</a:t>
                      </a:r>
                    </a:p>
                  </a:txBody>
                  <a:tcPr marL="9007" marR="9007" marT="18014" marB="1801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Январь-декабрь </a:t>
                      </a:r>
                      <a:r>
                        <a:rPr lang="ru-RU" sz="8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2024 </a:t>
                      </a:r>
                      <a:r>
                        <a:rPr lang="ru-RU" sz="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г.</a:t>
                      </a:r>
                    </a:p>
                  </a:txBody>
                  <a:tcPr marL="9007" marR="9007" marT="18014" marB="1801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Январь-декабрь </a:t>
                      </a:r>
                      <a:r>
                        <a:rPr lang="ru-RU" sz="8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2024 </a:t>
                      </a:r>
                      <a:r>
                        <a:rPr lang="ru-RU" sz="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г. в % к январю-декабрю </a:t>
                      </a:r>
                      <a:r>
                        <a:rPr lang="ru-RU" sz="8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ru-RU" sz="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г.</a:t>
                      </a:r>
                    </a:p>
                  </a:txBody>
                  <a:tcPr marL="9007" marR="9007" marT="18014" marB="1801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62350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001033"/>
              </p:ext>
            </p:extLst>
          </p:nvPr>
        </p:nvGraphicFramePr>
        <p:xfrm>
          <a:off x="765469" y="896540"/>
          <a:ext cx="7982546" cy="3440317"/>
        </p:xfrm>
        <a:graphic>
          <a:graphicData uri="http://schemas.openxmlformats.org/drawingml/2006/table">
            <a:tbl>
              <a:tblPr firstRow="1" firstCol="1" bandRow="1"/>
              <a:tblGrid>
                <a:gridCol w="1887196"/>
                <a:gridCol w="1955549"/>
                <a:gridCol w="1901228"/>
                <a:gridCol w="2238573"/>
              </a:tblGrid>
              <a:tr h="3440317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300" dirty="0">
                          <a:solidFill>
                            <a:srgbClr val="242424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Число детских дошкольных учреждений, ед.</a:t>
                      </a:r>
                      <a:endParaRPr lang="ru-RU" sz="11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300" dirty="0">
                          <a:solidFill>
                            <a:srgbClr val="242424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 в них количество мест;</a:t>
                      </a:r>
                      <a:endParaRPr lang="ru-RU" sz="11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300" dirty="0">
                          <a:solidFill>
                            <a:srgbClr val="242424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-детей, чел;</a:t>
                      </a:r>
                      <a:endParaRPr lang="ru-RU" sz="11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300" dirty="0">
                          <a:solidFill>
                            <a:srgbClr val="242424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 уровень наполняемости, %;</a:t>
                      </a:r>
                      <a:endParaRPr lang="ru-RU" sz="11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300" dirty="0">
                          <a:solidFill>
                            <a:srgbClr val="242424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-очередь в детские сады, чел</a:t>
                      </a:r>
                      <a:endParaRPr lang="ru-RU" sz="11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7625" marR="47625" marT="95250" marB="952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75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1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75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1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75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75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1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75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242424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150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75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242424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82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75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2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242424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75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242424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55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75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2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242424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75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242424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0</a:t>
                      </a:r>
                      <a:endParaRPr kumimoji="0" lang="ru-RU" sz="11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endParaRPr lang="ru-RU" sz="11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7625" marR="47625" marT="95250" marB="9525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endParaRPr lang="ru-RU" sz="1100" dirty="0" smtClean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endParaRPr lang="ru-RU" sz="1100" dirty="0" smtClean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150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77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endParaRPr lang="ru-RU" sz="1100" dirty="0" smtClean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51,3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endParaRPr lang="ru-RU" sz="1100" dirty="0" smtClean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0</a:t>
                      </a:r>
                      <a:endParaRPr lang="ru-RU" sz="11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7625" marR="47625" marT="95250" marB="952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endParaRPr lang="ru-RU" sz="1100" dirty="0" smtClean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100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endParaRPr lang="ru-RU" sz="1200" dirty="0" smtClean="0">
                        <a:solidFill>
                          <a:srgbClr val="242424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200" dirty="0" smtClean="0">
                          <a:solidFill>
                            <a:srgbClr val="242424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100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200" dirty="0" smtClean="0">
                          <a:solidFill>
                            <a:srgbClr val="242424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93,9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endParaRPr lang="ru-RU" sz="1200" dirty="0" smtClean="0">
                        <a:solidFill>
                          <a:srgbClr val="242424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200" dirty="0" smtClean="0">
                          <a:solidFill>
                            <a:srgbClr val="242424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93,3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endParaRPr lang="ru-RU" sz="1200" dirty="0" smtClean="0">
                        <a:solidFill>
                          <a:srgbClr val="242424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200" dirty="0" smtClean="0">
                          <a:solidFill>
                            <a:srgbClr val="242424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0</a:t>
                      </a:r>
                      <a:endParaRPr lang="ru-RU" sz="11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7625" marR="47625" marT="95250" marB="952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27481935"/>
              </p:ext>
            </p:extLst>
          </p:nvPr>
        </p:nvGraphicFramePr>
        <p:xfrm>
          <a:off x="760491" y="903750"/>
          <a:ext cx="7985157" cy="436163"/>
        </p:xfrm>
        <a:graphic>
          <a:graphicData uri="http://schemas.openxmlformats.org/drawingml/2006/table">
            <a:tbl>
              <a:tblPr firstRow="1" firstCol="1" bandRow="1"/>
              <a:tblGrid>
                <a:gridCol w="1892174"/>
                <a:gridCol w="1946495"/>
                <a:gridCol w="1910282"/>
                <a:gridCol w="2236206"/>
              </a:tblGrid>
              <a:tr h="43616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Показатель</a:t>
                      </a:r>
                    </a:p>
                  </a:txBody>
                  <a:tcPr marL="9007" marR="9007" marT="18014" marB="1801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Январь-декабрь </a:t>
                      </a:r>
                      <a:r>
                        <a:rPr lang="ru-RU" sz="8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ru-RU" sz="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г.</a:t>
                      </a:r>
                    </a:p>
                  </a:txBody>
                  <a:tcPr marL="9007" marR="9007" marT="18014" marB="1801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Январь-декабрь </a:t>
                      </a:r>
                      <a:r>
                        <a:rPr lang="ru-RU" sz="8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2024 </a:t>
                      </a:r>
                      <a:r>
                        <a:rPr lang="ru-RU" sz="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г.</a:t>
                      </a:r>
                    </a:p>
                  </a:txBody>
                  <a:tcPr marL="9007" marR="9007" marT="18014" marB="1801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Январь-декабрь </a:t>
                      </a:r>
                      <a:r>
                        <a:rPr lang="ru-RU" sz="8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2024 </a:t>
                      </a:r>
                      <a:r>
                        <a:rPr lang="ru-RU" sz="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г. в % к январю-декабрю </a:t>
                      </a:r>
                      <a:r>
                        <a:rPr lang="ru-RU" sz="8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ru-RU" sz="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г.</a:t>
                      </a:r>
                    </a:p>
                  </a:txBody>
                  <a:tcPr marL="9007" marR="9007" marT="18014" marB="1801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5288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274638"/>
            <a:ext cx="8003232" cy="778098"/>
          </a:xfrm>
        </p:spPr>
        <p:txBody>
          <a:bodyPr/>
          <a:lstStyle/>
          <a:p>
            <a:pPr>
              <a:lnSpc>
                <a:spcPct val="115000"/>
              </a:lnSpc>
              <a:spcBef>
                <a:spcPts val="2400"/>
              </a:spcBef>
              <a:spcAft>
                <a:spcPts val="0"/>
              </a:spcAft>
            </a:pPr>
            <a:r>
              <a:rPr lang="ru-RU" sz="1800" b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Численность и состав населения</a:t>
            </a:r>
            <a:br>
              <a:rPr lang="ru-RU" sz="1800" b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</a:br>
            <a:endParaRPr lang="ru-RU" sz="1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1124745"/>
            <a:ext cx="8075240" cy="4248471"/>
          </a:xfrm>
          <a:solidFill>
            <a:srgbClr val="66CCFF"/>
          </a:solidFill>
        </p:spPr>
        <p:txBody>
          <a:bodyPr/>
          <a:lstStyle/>
          <a:p>
            <a:pPr algn="ctr"/>
            <a:endParaRPr lang="ru-RU" sz="1600" b="1" dirty="0" smtClean="0"/>
          </a:p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2024 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году.</a:t>
            </a: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Численность населения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2321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человек </a:t>
            </a: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Родилось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человек</a:t>
            </a: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Умерло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40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человека (из них по ГАУ «ПНИ»-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31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человек) жители п.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Михайловский- 9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человек.</a:t>
            </a: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Прибыло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50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человек</a:t>
            </a: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Убыло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47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человек</a:t>
            </a: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Естественный прирост –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(-4,7),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без учета  смертности  ГАУ «ПНИ» -(-2,8)</a:t>
            </a:r>
          </a:p>
          <a:p>
            <a:pPr marL="0" indent="0" algn="ctr">
              <a:lnSpc>
                <a:spcPct val="130000"/>
              </a:lnSpc>
              <a:spcAft>
                <a:spcPts val="0"/>
              </a:spcAft>
              <a:buNone/>
            </a:pPr>
            <a:r>
              <a:rPr lang="ru-RU" sz="1600" dirty="0">
                <a:latin typeface="Times New Roman" pitchFamily="18" charset="0"/>
                <a:ea typeface="Times New Roman"/>
                <a:cs typeface="Times New Roman" pitchFamily="18" charset="0"/>
              </a:rPr>
              <a:t> </a:t>
            </a:r>
          </a:p>
          <a:p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1977190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15224" y="144855"/>
            <a:ext cx="7971576" cy="5643981"/>
          </a:xfrm>
        </p:spPr>
        <p:txBody>
          <a:bodyPr/>
          <a:lstStyle/>
          <a:p>
            <a:pPr algn="ctr"/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Численность населения п. Михайловский  Саратовской области по состоянию на 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2025 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года составила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2321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человек, из них:</a:t>
            </a:r>
          </a:p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65,5 %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– граждане трудоспособного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возраста (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численность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1521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человек),</a:t>
            </a:r>
          </a:p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22,3 %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– граждане моложе трудоспособного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возраста (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численность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518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человек),</a:t>
            </a:r>
          </a:p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12,2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% - граждане старше трудоспособного возраста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(282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человек)</a:t>
            </a: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 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6560283"/>
              </p:ext>
            </p:extLst>
          </p:nvPr>
        </p:nvGraphicFramePr>
        <p:xfrm>
          <a:off x="655637" y="2204863"/>
          <a:ext cx="7948811" cy="3328416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3183391"/>
                <a:gridCol w="1748932"/>
                <a:gridCol w="3016488"/>
              </a:tblGrid>
              <a:tr h="553754">
                <a:tc>
                  <a:txBody>
                    <a:bodyPr/>
                    <a:lstStyle/>
                    <a:p>
                      <a:pPr indent="248920"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Возраст населения, лет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Численность мужчин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Численность женщин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276877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</a:t>
                      </a:r>
                      <a:endParaRPr lang="ru-RU" sz="14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  <a:endParaRPr lang="ru-RU" sz="14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276877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</a:t>
                      </a:r>
                      <a:endParaRPr lang="ru-RU" sz="14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</a:t>
                      </a:r>
                      <a:endParaRPr lang="ru-RU" sz="14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276877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0-2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19</a:t>
                      </a:r>
                      <a:endParaRPr lang="ru-RU" sz="14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18</a:t>
                      </a:r>
                      <a:endParaRPr lang="ru-RU" sz="14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276877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3-5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26</a:t>
                      </a:r>
                      <a:endParaRPr lang="ru-RU" sz="14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31</a:t>
                      </a:r>
                      <a:endParaRPr lang="ru-RU" sz="14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276877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15</a:t>
                      </a:r>
                      <a:endParaRPr lang="ru-RU" sz="14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7</a:t>
                      </a:r>
                      <a:endParaRPr lang="ru-RU" sz="14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276877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1-6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59</a:t>
                      </a:r>
                      <a:endParaRPr lang="ru-RU" sz="14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54</a:t>
                      </a:r>
                      <a:endParaRPr lang="ru-RU" sz="14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276877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15</a:t>
                      </a:r>
                      <a:endParaRPr lang="ru-RU" sz="14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15</a:t>
                      </a:r>
                      <a:endParaRPr lang="ru-RU" sz="14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276877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8-13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80</a:t>
                      </a:r>
                      <a:endParaRPr lang="ru-RU" sz="14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89</a:t>
                      </a:r>
                      <a:endParaRPr lang="ru-RU" sz="14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276877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14-15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43</a:t>
                      </a:r>
                      <a:endParaRPr lang="ru-RU" sz="14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28</a:t>
                      </a:r>
                      <a:endParaRPr lang="ru-RU" sz="14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276877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16-17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35</a:t>
                      </a:r>
                      <a:endParaRPr lang="ru-RU" sz="14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30</a:t>
                      </a:r>
                      <a:endParaRPr lang="ru-RU" sz="14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92991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81411592"/>
              </p:ext>
            </p:extLst>
          </p:nvPr>
        </p:nvGraphicFramePr>
        <p:xfrm>
          <a:off x="661988" y="1260473"/>
          <a:ext cx="7831931" cy="3597277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3136582"/>
                <a:gridCol w="1723215"/>
                <a:gridCol w="2972134"/>
              </a:tblGrid>
              <a:tr h="277392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18-19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27</a:t>
                      </a:r>
                      <a:endParaRPr lang="ru-RU" sz="14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29</a:t>
                      </a:r>
                      <a:endParaRPr lang="ru-RU" sz="14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277392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20-24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33</a:t>
                      </a:r>
                      <a:endParaRPr lang="ru-RU" sz="14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40</a:t>
                      </a:r>
                      <a:endParaRPr lang="ru-RU" sz="14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277392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25-29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56</a:t>
                      </a:r>
                      <a:endParaRPr lang="ru-RU" sz="14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57</a:t>
                      </a:r>
                      <a:endParaRPr lang="ru-RU" sz="14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277392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30-34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78</a:t>
                      </a:r>
                      <a:endParaRPr lang="ru-RU" sz="14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66</a:t>
                      </a:r>
                      <a:endParaRPr lang="ru-RU" sz="14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277392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35-39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100</a:t>
                      </a:r>
                      <a:endParaRPr lang="ru-RU" sz="14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112</a:t>
                      </a:r>
                      <a:endParaRPr lang="ru-RU" sz="14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277392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40-44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105</a:t>
                      </a:r>
                      <a:endParaRPr lang="ru-RU" sz="14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100</a:t>
                      </a:r>
                      <a:endParaRPr lang="ru-RU" sz="14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277392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45-49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95</a:t>
                      </a:r>
                      <a:endParaRPr lang="ru-RU" sz="14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100</a:t>
                      </a:r>
                      <a:endParaRPr lang="ru-RU" sz="14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277392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50-54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100</a:t>
                      </a:r>
                      <a:endParaRPr lang="ru-RU" sz="14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86</a:t>
                      </a:r>
                      <a:endParaRPr lang="ru-RU" sz="14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277392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55-59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93</a:t>
                      </a:r>
                      <a:endParaRPr lang="ru-RU" sz="14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72</a:t>
                      </a:r>
                      <a:endParaRPr lang="ru-RU" sz="14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277392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60-64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77</a:t>
                      </a:r>
                      <a:endParaRPr lang="ru-RU" sz="14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95</a:t>
                      </a:r>
                      <a:endParaRPr lang="ru-RU" sz="14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277392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65-69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46</a:t>
                      </a:r>
                      <a:endParaRPr lang="ru-RU" sz="14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65</a:t>
                      </a:r>
                      <a:endParaRPr lang="ru-RU" sz="14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545965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70 лет и старше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40</a:t>
                      </a:r>
                      <a:endParaRPr lang="ru-RU" sz="14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75</a:t>
                      </a:r>
                      <a:endParaRPr lang="ru-RU" sz="14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661988" y="1260475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33344797"/>
              </p:ext>
            </p:extLst>
          </p:nvPr>
        </p:nvGraphicFramePr>
        <p:xfrm>
          <a:off x="661988" y="733425"/>
          <a:ext cx="7830162" cy="554736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3132248"/>
                <a:gridCol w="1720835"/>
                <a:gridCol w="2977079"/>
              </a:tblGrid>
              <a:tr h="531178">
                <a:tc>
                  <a:txBody>
                    <a:bodyPr/>
                    <a:lstStyle/>
                    <a:p>
                      <a:pPr indent="248920"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Возраст населения, лет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Численность мужчин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Численность женщин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88079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476672"/>
            <a:ext cx="8229600" cy="5112568"/>
          </a:xfrm>
        </p:spPr>
        <p:txBody>
          <a:bodyPr/>
          <a:lstStyle/>
          <a:p>
            <a:pPr lvl="0" algn="just" eaLnBrk="1" hangingPunct="1">
              <a:lnSpc>
                <a:spcPct val="80000"/>
              </a:lnSpc>
            </a:pPr>
            <a:endParaRPr lang="en-US" sz="14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 eaLnBrk="1" hangingPunct="1">
              <a:lnSpc>
                <a:spcPct val="80000"/>
              </a:lnSpc>
            </a:pPr>
            <a:endParaRPr lang="en-US" sz="14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 eaLnBrk="1" hangingPunct="1">
              <a:lnSpc>
                <a:spcPct val="80000"/>
              </a:lnSpc>
            </a:pPr>
            <a:r>
              <a:rPr lang="ru-RU" sz="1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Основную </a:t>
            </a: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часть расходов бюджета городского округа п. Михайловский составляют:</a:t>
            </a:r>
          </a:p>
          <a:p>
            <a:pPr lvl="0" algn="just" eaLnBrk="1" hangingPunct="1">
              <a:lnSpc>
                <a:spcPct val="80000"/>
              </a:lnSpc>
              <a:buNone/>
            </a:pP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 </a:t>
            </a:r>
            <a:r>
              <a:rPr lang="ru-RU" sz="1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расходы </a:t>
            </a: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образование, которые включают в себя расходы на оплату труда учителей, воспитателей в школе, детском саду, педагогов в учреждении дополнительного образования, расходы на содержание зданий, ремонт оборудования, приобретение методической литературы и учебников, транспортные расходы, расходы на организацию отдыха детей и др.;</a:t>
            </a:r>
          </a:p>
          <a:p>
            <a:pPr lvl="0" algn="just" eaLnBrk="1" hangingPunct="1">
              <a:lnSpc>
                <a:spcPct val="80000"/>
              </a:lnSpc>
              <a:buFontTx/>
              <a:buChar char="-"/>
            </a:pPr>
            <a:endParaRPr lang="ru-RU" sz="1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 eaLnBrk="1" hangingPunct="1">
              <a:lnSpc>
                <a:spcPct val="80000"/>
              </a:lnSpc>
              <a:buFontTx/>
              <a:buChar char="-"/>
            </a:pPr>
            <a:r>
              <a:rPr lang="ru-RU" sz="1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</a:t>
            </a: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сфере ЖКХ, которые включают в себя расходы на проведение ремонта жилого фонда, включая взносы в фонд капитального ремонта МКД, содержание объектов инженерной инфраструктуры, возмещение убытков муниципальной бани, расходы на благоустройство территории городского округа </a:t>
            </a:r>
            <a:r>
              <a:rPr lang="ru-RU" sz="1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 . Михайловский </a:t>
            </a: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др.;</a:t>
            </a:r>
          </a:p>
          <a:p>
            <a:pPr lvl="0" algn="just" eaLnBrk="1" hangingPunct="1">
              <a:lnSpc>
                <a:spcPct val="80000"/>
              </a:lnSpc>
              <a:buFontTx/>
              <a:buChar char="-"/>
            </a:pPr>
            <a:endParaRPr lang="ru-RU" sz="1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 eaLnBrk="1" hangingPunct="1">
              <a:lnSpc>
                <a:spcPct val="80000"/>
              </a:lnSpc>
              <a:buFontTx/>
              <a:buChar char="-"/>
            </a:pPr>
            <a:r>
              <a:rPr lang="ru-RU" sz="1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</a:t>
            </a: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культуру и кинематографию, которые включают в себя расходы на оплату труда работников учреждения культуры, расходы на содержание здания, проведение культурно-массовых мероприятий и др.;</a:t>
            </a:r>
          </a:p>
          <a:p>
            <a:pPr lvl="0" algn="just" eaLnBrk="1" hangingPunct="1">
              <a:lnSpc>
                <a:spcPct val="80000"/>
              </a:lnSpc>
              <a:buFontTx/>
              <a:buChar char="-"/>
            </a:pPr>
            <a:endParaRPr lang="ru-RU" sz="1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 eaLnBrk="1" hangingPunct="1">
              <a:lnSpc>
                <a:spcPct val="80000"/>
              </a:lnSpc>
              <a:buFontTx/>
              <a:buChar char="-"/>
            </a:pPr>
            <a:r>
              <a:rPr lang="ru-RU" sz="1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 </a:t>
            </a: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социальную политику включают в себя расходы на выплату гражданам субсидий на оплату жилищно-коммунальных услуг, выплаты компенсации части родительской платы за присмотр и уход за детьми в детских садах, доплаты к пенсиям муниципальным служащим;</a:t>
            </a:r>
          </a:p>
          <a:p>
            <a:pPr lvl="0" algn="just" eaLnBrk="1" hangingPunct="1">
              <a:lnSpc>
                <a:spcPct val="80000"/>
              </a:lnSpc>
              <a:buFontTx/>
              <a:buChar char="-"/>
            </a:pPr>
            <a:endParaRPr lang="ru-RU" sz="1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 eaLnBrk="1" hangingPunct="1">
              <a:lnSpc>
                <a:spcPct val="80000"/>
              </a:lnSpc>
              <a:buFontTx/>
              <a:buChar char="-"/>
            </a:pPr>
            <a:r>
              <a:rPr lang="ru-RU" sz="1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</a:t>
            </a: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общегосударственные вопросы, которые включают в себя расходы на оплату труда муниципальных служащих, расходы на содержание службы материально-технического обеспечения, содержание имущества как движимого так и не движимого, расходы связанные с оценкой недвижимости, признанию прав и регулирование отношений по муниципальной собственности и др.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84754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>
          <a:xfrm>
            <a:off x="683568" y="260649"/>
            <a:ext cx="7774632" cy="864095"/>
          </a:xfrm>
        </p:spPr>
        <p:txBody>
          <a:bodyPr/>
          <a:lstStyle/>
          <a:p>
            <a:r>
              <a:rPr lang="ru-RU" sz="2400" b="1" dirty="0">
                <a:solidFill>
                  <a:srgbClr val="000000"/>
                </a:solidFill>
                <a:latin typeface="Cambria"/>
              </a:rPr>
              <a:t>Основные характеристики бюджета</a:t>
            </a:r>
            <a:r>
              <a:rPr lang="ru-RU" sz="2400" dirty="0">
                <a:solidFill>
                  <a:srgbClr val="000000"/>
                </a:solidFill>
                <a:latin typeface="Cambria"/>
              </a:rPr>
              <a:t> </a:t>
            </a:r>
            <a:endParaRPr lang="ru-RU" sz="2400" dirty="0"/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>
          <a:xfrm>
            <a:off x="755576" y="1412776"/>
            <a:ext cx="7704856" cy="4824536"/>
          </a:xfrm>
        </p:spPr>
        <p:txBody>
          <a:bodyPr/>
          <a:lstStyle/>
          <a:p>
            <a:r>
              <a:rPr lang="ru-RU" sz="1600" b="1" dirty="0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Общий </a:t>
            </a:r>
            <a:r>
              <a:rPr lang="ru-RU" sz="1600" b="1" dirty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объем </a:t>
            </a:r>
            <a:r>
              <a:rPr lang="ru-RU" sz="1600" dirty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r>
              <a:rPr lang="ru-RU" sz="1600" b="1" dirty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доходов </a:t>
            </a:r>
            <a:r>
              <a:rPr lang="ru-RU" sz="1600" b="1" dirty="0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бюджета муниципального образования п. Михайловский Саратовской области</a:t>
            </a:r>
            <a:r>
              <a:rPr lang="ru-RU" sz="1600" dirty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План за 2024 год – 141 590,33 тыс. руб.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Исполнено за 2024год – 151 591,47 тыс. руб.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ru-RU" sz="1600" b="1" dirty="0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Общий </a:t>
            </a:r>
            <a:r>
              <a:rPr lang="ru-RU" sz="1600" b="1" dirty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объем </a:t>
            </a:r>
            <a:r>
              <a:rPr lang="ru-RU" sz="1600" dirty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lvl="0"/>
            <a:r>
              <a:rPr lang="ru-RU" sz="1600" b="1" dirty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расходов </a:t>
            </a:r>
            <a:r>
              <a:rPr lang="ru-RU" sz="1600" dirty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600" b="1" dirty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 муниципального образования п. Михайловский Саратовской области</a:t>
            </a:r>
            <a:r>
              <a:rPr lang="ru-RU" sz="1600" dirty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lvl="0"/>
            <a:r>
              <a:rPr lang="ru-RU" sz="1600" dirty="0" smtClean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План </a:t>
            </a:r>
            <a:r>
              <a:rPr lang="ru-RU" sz="1600" dirty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</a:t>
            </a:r>
            <a:r>
              <a:rPr lang="ru-RU" sz="1600" dirty="0" smtClean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sz="1600" dirty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 – </a:t>
            </a:r>
            <a:r>
              <a:rPr lang="ru-RU" sz="1600" dirty="0" smtClean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138 833,84 тыс</a:t>
            </a:r>
            <a:r>
              <a:rPr lang="ru-RU" sz="1600" dirty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руб.</a:t>
            </a:r>
          </a:p>
          <a:p>
            <a:pPr lvl="0"/>
            <a:r>
              <a:rPr lang="ru-RU" sz="1600" dirty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Исполнено за </a:t>
            </a:r>
            <a:r>
              <a:rPr lang="ru-RU" sz="1600" dirty="0" smtClean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sz="1600" dirty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 – </a:t>
            </a:r>
            <a:r>
              <a:rPr lang="ru-RU" sz="1600" dirty="0" smtClean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145 </a:t>
            </a:r>
            <a:r>
              <a:rPr lang="ru-RU" sz="1600" dirty="0" smtClean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693,22 тыс</a:t>
            </a:r>
            <a:r>
              <a:rPr lang="ru-RU" sz="1600" dirty="0" smtClean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руб</a:t>
            </a:r>
            <a:r>
              <a:rPr lang="ru-RU" sz="1600" dirty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algn="l"/>
            <a:r>
              <a:rPr lang="ru-RU" sz="1600" b="1" dirty="0">
                <a:solidFill>
                  <a:srgbClr val="365F9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6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b="1" dirty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Дефицит (профицит)</a:t>
            </a:r>
            <a:r>
              <a:rPr lang="ru-RU" sz="1600" dirty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r>
              <a:rPr lang="ru-RU" sz="1600" b="1" dirty="0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 муниципального образования п. Михайловский Саратовской области </a:t>
            </a: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lvl="0"/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План за </a:t>
            </a:r>
            <a:r>
              <a:rPr lang="ru-RU" sz="16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 </a:t>
            </a:r>
            <a:r>
              <a:rPr lang="ru-RU" sz="16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 -4,1 </a:t>
            </a:r>
            <a:r>
              <a:rPr lang="ru-RU" sz="16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млн</a:t>
            </a:r>
            <a:r>
              <a:rPr lang="ru-RU" sz="16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руб.</a:t>
            </a:r>
          </a:p>
          <a:p>
            <a:pPr lvl="0"/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Исполнено за </a:t>
            </a:r>
            <a:r>
              <a:rPr lang="ru-RU" sz="16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 </a:t>
            </a:r>
            <a:r>
              <a:rPr lang="ru-RU" sz="16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12,8 </a:t>
            </a:r>
            <a:r>
              <a:rPr lang="ru-RU" sz="16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млн</a:t>
            </a:r>
            <a:r>
              <a:rPr lang="ru-RU" sz="16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6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руб</a:t>
            </a: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0489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179294"/>
            <a:ext cx="8085584" cy="5409946"/>
          </a:xfrm>
        </p:spPr>
        <p:txBody>
          <a:bodyPr/>
          <a:lstStyle/>
          <a:p>
            <a:endParaRPr lang="en-US" sz="14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1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Расходная часть бюджета городского округа по состоянию на 01.01.2025 года  исполнена в сумме 138 млн.833,8 тыс. рублей или 95,3 % от годовых назначений.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Из бюджета МО п. Михайловский Саратовской области осуществлялось денежное обеспечение деятельности 10-ти муниципальных учреждений. 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Приоритетными направлениями финансирования расходов бюджета округа являлись: своевременная выплата заработной платы, обеспечение оплаты за топливно-энергетические ресурсы, уплата налогов, питание.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Доля фонда оплаты труда с начислениями в общем объеме расходов бюджета составила 45 % или 70 млн. 691,6 тыс. рублей, что выше  уровня прошлого года за соответствующий период на 3 млн. 690,1 тыс. рублей.  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На социальную сферу в 2024 года  направлено 70 млн. 743,50  тыс. рублей, что составляет 51% от всех произведенных расходов.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В разрезе по отраслям социальной сферы расходы составили:</a:t>
            </a:r>
          </a:p>
          <a:p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- на «Образование» 62 млн. 762,8 тыс. рублей или 99,5 % от годовых назначений;</a:t>
            </a:r>
          </a:p>
          <a:p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- на «Культуру» 4 млн. 162,6 тыс. рублей или 100 % от годовых назначений текущего года;</a:t>
            </a:r>
          </a:p>
          <a:p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- на «Средства массовой информации» 2 млн. 559,1 тыс. рублей или 100 % от годовых назначений;</a:t>
            </a:r>
          </a:p>
        </p:txBody>
      </p:sp>
    </p:spTree>
    <p:extLst>
      <p:ext uri="{BB962C8B-B14F-4D97-AF65-F5344CB8AC3E}">
        <p14:creationId xmlns:p14="http://schemas.microsoft.com/office/powerpoint/2010/main" val="3592171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404665"/>
            <a:ext cx="8075240" cy="5112568"/>
          </a:xfrm>
        </p:spPr>
        <p:txBody>
          <a:bodyPr/>
          <a:lstStyle/>
          <a:p>
            <a:pPr lvl="0" indent="215900" algn="just"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/>
              <a:ea typeface="Times New Roman"/>
            </a:endParaRPr>
          </a:p>
          <a:p>
            <a:endParaRPr lang="en-US" sz="1400" b="1" dirty="0" smtClean="0"/>
          </a:p>
          <a:p>
            <a:endParaRPr lang="en-US" sz="1400" b="1" dirty="0" smtClean="0"/>
          </a:p>
          <a:p>
            <a:pPr algn="just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- на «Социальную политику» - 920,7 тыс. рублей или 99,8 % от годовых назначений.</a:t>
            </a:r>
          </a:p>
          <a:p>
            <a:pPr algn="just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Расходы на «Жилищно-коммунальное хозяйство» составили 12 млн. 078,9 тыс. рублей, из которых:</a:t>
            </a:r>
          </a:p>
          <a:p>
            <a:pPr algn="just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  - на «Жилищное хозяйство» направлено  257,5 тыс. рублей;</a:t>
            </a:r>
          </a:p>
          <a:p>
            <a:pPr algn="just"/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  - на «Благоустройство» направлено 11 млн. 803,6  тыс. рублей. </a:t>
            </a:r>
          </a:p>
          <a:p>
            <a:pPr algn="just"/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  - на «Коммунальное хозяйство » 20,4 тыс. рублей.</a:t>
            </a:r>
          </a:p>
          <a:p>
            <a:pPr algn="just"/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 На капитальные вложения израсходованы средства в сумме 17 млн. 802,1  тыс. рублей. </a:t>
            </a:r>
          </a:p>
          <a:p>
            <a:pPr algn="just"/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За 2024 года на питание детей в образовательных учреждениях из бюджета направлено 827,3</a:t>
            </a:r>
            <a:r>
              <a:rPr lang="ru-RU" sz="1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тыс. рублей. Кроме того, на питание детей направлены родительские средства в сумме 2 254,9 тыс. рублей.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6214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-99392"/>
            <a:ext cx="8229600" cy="864096"/>
          </a:xfrm>
        </p:spPr>
        <p:txBody>
          <a:bodyPr/>
          <a:lstStyle/>
          <a:p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Анализ исполнения расходов бюджета муниципального образования п. Михайловский Саратовской области за 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93017650"/>
              </p:ext>
            </p:extLst>
          </p:nvPr>
        </p:nvGraphicFramePr>
        <p:xfrm>
          <a:off x="323528" y="735106"/>
          <a:ext cx="8526274" cy="4848655"/>
        </p:xfrm>
        <a:graphic>
          <a:graphicData uri="http://schemas.openxmlformats.org/drawingml/2006/table">
            <a:tbl>
              <a:tblPr/>
              <a:tblGrid>
                <a:gridCol w="624333"/>
                <a:gridCol w="2475394"/>
                <a:gridCol w="534548"/>
                <a:gridCol w="607774"/>
                <a:gridCol w="717612"/>
                <a:gridCol w="541870"/>
                <a:gridCol w="534548"/>
                <a:gridCol w="512581"/>
                <a:gridCol w="615096"/>
                <a:gridCol w="1362518"/>
              </a:tblGrid>
              <a:tr h="364610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effectLst/>
                          <a:latin typeface="Times New Roman"/>
                        </a:rPr>
                        <a:t>Код  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effectLst/>
                          <a:latin typeface="Times New Roman"/>
                        </a:rPr>
                        <a:t>Наименование 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 smtClean="0">
                          <a:effectLst/>
                          <a:latin typeface="Times New Roman"/>
                        </a:rPr>
                        <a:t>Исполнено за 2023 год (по состоянию на 01.01.2024г)</a:t>
                      </a:r>
                      <a:endParaRPr lang="ru-RU" sz="9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Уточненные бюджетные назначения </a:t>
                      </a:r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2024 </a:t>
                      </a:r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года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Кассовый план </a:t>
                      </a:r>
                      <a:br>
                        <a:rPr lang="ru-RU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(по состоянию на  01.01.2025 года)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 smtClean="0">
                          <a:effectLst/>
                          <a:latin typeface="Times New Roman"/>
                        </a:rPr>
                        <a:t>Исполнено за 2024 год (по состоянию на 01.01.2025г)</a:t>
                      </a:r>
                      <a:endParaRPr lang="ru-RU" sz="9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ru-RU" sz="900" b="1" i="0" u="none" strike="noStrike" dirty="0">
                          <a:effectLst/>
                          <a:latin typeface="Times New Roman"/>
                        </a:rPr>
                        <a:t>% исполнения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Причины отклонения исполнения к уточненным бюджетным назначениям</a:t>
                      </a:r>
                      <a:endParaRPr kumimoji="0" lang="ru-RU" sz="7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  <a:p>
                      <a:pPr algn="ctr" fontAlgn="b"/>
                      <a:endParaRPr lang="ru-RU" sz="9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138698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effectLst/>
                          <a:latin typeface="Times New Roman"/>
                        </a:rPr>
                        <a:t>к уточненным бюджетным назначениям </a:t>
                      </a:r>
                      <a:br>
                        <a:rPr lang="ru-RU" sz="900" b="1" i="0" u="none" strike="noStrike" dirty="0">
                          <a:effectLst/>
                          <a:latin typeface="Times New Roman"/>
                        </a:rPr>
                      </a:br>
                      <a:r>
                        <a:rPr lang="ru-RU" sz="900" b="1" i="0" u="none" strike="noStrike" dirty="0">
                          <a:effectLst/>
                          <a:latin typeface="Times New Roman"/>
                        </a:rPr>
                        <a:t>  </a:t>
                      </a:r>
                      <a:r>
                        <a:rPr lang="ru-RU" sz="900" b="1" i="0" u="none" strike="noStrike" dirty="0" smtClean="0">
                          <a:effectLst/>
                          <a:latin typeface="Times New Roman"/>
                        </a:rPr>
                        <a:t>2024 </a:t>
                      </a:r>
                      <a:r>
                        <a:rPr lang="ru-RU" sz="900" b="1" i="0" u="none" strike="noStrike" dirty="0">
                          <a:effectLst/>
                          <a:latin typeface="Times New Roman"/>
                        </a:rPr>
                        <a:t>года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1" i="0" u="none" strike="noStrike" dirty="0">
                          <a:effectLst/>
                          <a:latin typeface="Times New Roman"/>
                        </a:rPr>
                        <a:t>к кассовому </a:t>
                      </a:r>
                      <a:r>
                        <a:rPr lang="ru-RU" sz="900" b="1" i="0" u="none" strike="noStrike" dirty="0" smtClean="0">
                          <a:effectLst/>
                          <a:latin typeface="Times New Roman"/>
                        </a:rPr>
                        <a:t>плану</a:t>
                      </a:r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</a:t>
                      </a:r>
                      <a:b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(по состоянию на  01.01.2025 года)</a:t>
                      </a:r>
                    </a:p>
                    <a:p>
                      <a:pPr algn="ctr" fontAlgn="ctr"/>
                      <a:endParaRPr lang="ru-RU" sz="9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effectLst/>
                          <a:latin typeface="Times New Roman"/>
                        </a:rPr>
                        <a:t>к </a:t>
                      </a:r>
                      <a:r>
                        <a:rPr lang="ru-RU" sz="900" b="1" i="0" u="none" strike="noStrike" dirty="0" smtClean="0">
                          <a:effectLst/>
                          <a:latin typeface="Times New Roman"/>
                        </a:rPr>
                        <a:t>соответствующему </a:t>
                      </a:r>
                      <a:r>
                        <a:rPr lang="ru-RU" sz="900" b="1" i="0" u="none" strike="noStrike" dirty="0">
                          <a:effectLst/>
                          <a:latin typeface="Times New Roman"/>
                        </a:rPr>
                        <a:t>периоду </a:t>
                      </a:r>
                      <a:r>
                        <a:rPr lang="ru-RU" sz="900" b="1" i="0" u="none" strike="noStrike" dirty="0" smtClean="0">
                          <a:effectLst/>
                          <a:latin typeface="Times New Roman"/>
                        </a:rPr>
                        <a:t>2023 </a:t>
                      </a:r>
                      <a:r>
                        <a:rPr lang="ru-RU" sz="900" b="1" i="0" u="none" strike="noStrike" dirty="0">
                          <a:effectLst/>
                          <a:latin typeface="Times New Roman"/>
                        </a:rPr>
                        <a:t>года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ru-RU" sz="9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198505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2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3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4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5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6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7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8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9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effectLst/>
                          <a:latin typeface="Times New Roman"/>
                        </a:rPr>
                        <a:t>10</a:t>
                      </a:r>
                      <a:endParaRPr lang="ru-RU" sz="10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173026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1" i="0" u="none" strike="noStrike">
                          <a:latin typeface="Times New Roman"/>
                        </a:rPr>
                        <a:t>0100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1" i="0" u="none" strike="noStrike">
                          <a:latin typeface="Times New Roman"/>
                        </a:rPr>
                        <a:t>Общегосударственные вопросы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Times New Roman"/>
                        </a:rPr>
                        <a:t>37 394,3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Times New Roman"/>
                        </a:rPr>
                        <a:t>47 223,5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Times New Roman"/>
                        </a:rPr>
                        <a:t>43 221,8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Times New Roman"/>
                        </a:rPr>
                        <a:t>43 024,4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Times New Roman"/>
                        </a:rPr>
                        <a:t>91,1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Times New Roman"/>
                        </a:rPr>
                        <a:t>99,5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Times New Roman"/>
                        </a:rPr>
                        <a:t>115,1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900" b="1" i="0" u="none" strike="noStrike"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630037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latin typeface="Times New Roman"/>
                        </a:rPr>
                        <a:t>0102 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latin typeface="Times New Roman"/>
                        </a:rPr>
                        <a:t>Функционирование высшего должностного лица субъекта Российской Федерации и муниципального образования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Times New Roman"/>
                        </a:rPr>
                        <a:t>3 198,7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Times New Roman"/>
                        </a:rPr>
                        <a:t>2 752,9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Times New Roman"/>
                        </a:rPr>
                        <a:t>2 752,9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Times New Roman"/>
                        </a:rPr>
                        <a:t>2 752,9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Times New Roman"/>
                        </a:rPr>
                        <a:t>86,1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Оплата произведена по фактически начисленным расходам </a:t>
                      </a:r>
                      <a:endParaRPr lang="ru-RU" sz="900" b="0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554369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latin typeface="Times New Roman"/>
                        </a:rPr>
                        <a:t>0104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latin typeface="Times New Roman"/>
                        </a:rPr>
                        <a:t>Функционирование Правительства РФ, высших исполнительных органов государственной власти субъектов Российской Федерации, местных администраций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Times New Roman"/>
                        </a:rPr>
                        <a:t>11 936,7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Times New Roman"/>
                        </a:rPr>
                        <a:t>12 536,1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Times New Roman"/>
                        </a:rPr>
                        <a:t>12 536,2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Times New Roman"/>
                        </a:rPr>
                        <a:t>12 338,8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Times New Roman"/>
                        </a:rPr>
                        <a:t>98,4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Times New Roman"/>
                        </a:rPr>
                        <a:t>98,4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Times New Roman"/>
                        </a:rPr>
                        <a:t>103,4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Оплата произведена по фактически начисленным расходам </a:t>
                      </a:r>
                      <a:endParaRPr lang="ru-RU" sz="900" b="0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342463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latin typeface="Times New Roman"/>
                        </a:rPr>
                        <a:t>0105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latin typeface="Times New Roman"/>
                        </a:rPr>
                        <a:t>Судебная система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Times New Roman"/>
                        </a:rPr>
                        <a:t>0,1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Times New Roman"/>
                        </a:rPr>
                        <a:t>0,0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Times New Roman"/>
                        </a:rPr>
                        <a:t>0,0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Times New Roman"/>
                        </a:rPr>
                        <a:t>0,0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Times New Roman"/>
                        </a:rPr>
                        <a:t>0,0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646044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latin typeface="Times New Roman"/>
                        </a:rPr>
                        <a:t>0106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latin typeface="Times New Roman"/>
                        </a:rPr>
                        <a:t>Обеспечение деятельности финансовых, налоговых и таможенных органов и органов финансового (финансово-бюджетного) надзора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Times New Roman"/>
                        </a:rPr>
                        <a:t>5 179,0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Times New Roman"/>
                        </a:rPr>
                        <a:t>5 215,7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Times New Roman"/>
                        </a:rPr>
                        <a:t>5 215,7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Times New Roman"/>
                        </a:rPr>
                        <a:t>5 215,7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Times New Roman"/>
                        </a:rPr>
                        <a:t>100,7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Оплата произведена по фактически начисленным расходам </a:t>
                      </a:r>
                      <a:endParaRPr lang="ru-RU" sz="900" b="0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173026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latin typeface="Times New Roman"/>
                        </a:rPr>
                        <a:t>0107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latin typeface="Times New Roman"/>
                        </a:rPr>
                        <a:t>Обеспечение проведения выборов и референдумов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Times New Roman"/>
                        </a:rPr>
                        <a:t>0,0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Times New Roman"/>
                        </a:rPr>
                        <a:t>0,0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Times New Roman"/>
                        </a:rPr>
                        <a:t>0,0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Times New Roman"/>
                        </a:rPr>
                        <a:t>0,0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264976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latin typeface="Times New Roman"/>
                        </a:rPr>
                        <a:t>0111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latin typeface="Times New Roman"/>
                        </a:rPr>
                        <a:t>Резервные фонды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Times New Roman"/>
                        </a:rPr>
                        <a:t>0,0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Times New Roman"/>
                        </a:rPr>
                        <a:t>362,5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Times New Roman"/>
                        </a:rPr>
                        <a:t>0,0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Times New Roman"/>
                        </a:rPr>
                        <a:t>0,0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Times New Roman"/>
                        </a:rPr>
                        <a:t>0,0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 dirty="0"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82165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-99392"/>
            <a:ext cx="8229600" cy="864096"/>
          </a:xfrm>
        </p:spPr>
        <p:txBody>
          <a:bodyPr/>
          <a:lstStyle/>
          <a:p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Анализ исполнения расходов бюджета муниципального образования п. Михайловский Саратовской области за 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58816462"/>
              </p:ext>
            </p:extLst>
          </p:nvPr>
        </p:nvGraphicFramePr>
        <p:xfrm>
          <a:off x="323528" y="735106"/>
          <a:ext cx="8526274" cy="4999016"/>
        </p:xfrm>
        <a:graphic>
          <a:graphicData uri="http://schemas.openxmlformats.org/drawingml/2006/table">
            <a:tbl>
              <a:tblPr/>
              <a:tblGrid>
                <a:gridCol w="624333"/>
                <a:gridCol w="2475394"/>
                <a:gridCol w="534548"/>
                <a:gridCol w="607774"/>
                <a:gridCol w="717612"/>
                <a:gridCol w="541870"/>
                <a:gridCol w="534548"/>
                <a:gridCol w="512581"/>
                <a:gridCol w="615096"/>
                <a:gridCol w="1362518"/>
              </a:tblGrid>
              <a:tr h="327013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effectLst/>
                          <a:latin typeface="Times New Roman"/>
                        </a:rPr>
                        <a:t>Код  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effectLst/>
                          <a:latin typeface="Times New Roman"/>
                        </a:rPr>
                        <a:t>Наименование 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 smtClean="0">
                          <a:effectLst/>
                          <a:latin typeface="Times New Roman"/>
                        </a:rPr>
                        <a:t>Исполнено за 2023 год (по состоянию на 01.01.2024г)</a:t>
                      </a:r>
                      <a:endParaRPr lang="ru-RU" sz="9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Уточненные бюджетные назначения </a:t>
                      </a:r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2024 </a:t>
                      </a:r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года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Кассовый план </a:t>
                      </a:r>
                      <a:br>
                        <a:rPr lang="ru-RU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(по состоянию на  01.01.2025 года)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 smtClean="0">
                          <a:effectLst/>
                          <a:latin typeface="Times New Roman"/>
                        </a:rPr>
                        <a:t>Исполнено за 2024 год (по состоянию на 01.01.2025г)</a:t>
                      </a:r>
                      <a:endParaRPr lang="ru-RU" sz="9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ru-RU" sz="900" b="1" i="0" u="none" strike="noStrike" dirty="0">
                          <a:effectLst/>
                          <a:latin typeface="Times New Roman"/>
                        </a:rPr>
                        <a:t>% исполнения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Причины отклонения исполнения к уточненным бюджетным назначениям</a:t>
                      </a:r>
                      <a:endParaRPr kumimoji="0" lang="ru-RU" sz="7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114834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effectLst/>
                          <a:latin typeface="Times New Roman"/>
                        </a:rPr>
                        <a:t>к уточненным бюджетным назначениям </a:t>
                      </a:r>
                      <a:br>
                        <a:rPr lang="ru-RU" sz="900" b="1" i="0" u="none" strike="noStrike" dirty="0">
                          <a:effectLst/>
                          <a:latin typeface="Times New Roman"/>
                        </a:rPr>
                      </a:br>
                      <a:r>
                        <a:rPr lang="ru-RU" sz="900" b="1" i="0" u="none" strike="noStrike" dirty="0">
                          <a:effectLst/>
                          <a:latin typeface="Times New Roman"/>
                        </a:rPr>
                        <a:t>  </a:t>
                      </a:r>
                      <a:r>
                        <a:rPr lang="ru-RU" sz="900" b="1" i="0" u="none" strike="noStrike" dirty="0" smtClean="0">
                          <a:effectLst/>
                          <a:latin typeface="Times New Roman"/>
                        </a:rPr>
                        <a:t>2024 </a:t>
                      </a:r>
                      <a:r>
                        <a:rPr lang="ru-RU" sz="900" b="1" i="0" u="none" strike="noStrike" dirty="0">
                          <a:effectLst/>
                          <a:latin typeface="Times New Roman"/>
                        </a:rPr>
                        <a:t>года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1" i="0" u="none" strike="noStrike" dirty="0">
                          <a:effectLst/>
                          <a:latin typeface="Times New Roman"/>
                        </a:rPr>
                        <a:t>к кассовому </a:t>
                      </a:r>
                      <a:r>
                        <a:rPr lang="ru-RU" sz="900" b="1" i="0" u="none" strike="noStrike" dirty="0" smtClean="0">
                          <a:effectLst/>
                          <a:latin typeface="Times New Roman"/>
                        </a:rPr>
                        <a:t>плану</a:t>
                      </a:r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</a:t>
                      </a:r>
                      <a:b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(по состоянию на  01.01.2025 года)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effectLst/>
                          <a:latin typeface="Times New Roman"/>
                        </a:rPr>
                        <a:t>к </a:t>
                      </a:r>
                      <a:r>
                        <a:rPr lang="ru-RU" sz="900" b="1" i="0" u="none" strike="noStrike" dirty="0" smtClean="0">
                          <a:effectLst/>
                          <a:latin typeface="Times New Roman"/>
                        </a:rPr>
                        <a:t>соответствующему </a:t>
                      </a:r>
                      <a:r>
                        <a:rPr lang="ru-RU" sz="900" b="1" i="0" u="none" strike="noStrike" dirty="0">
                          <a:effectLst/>
                          <a:latin typeface="Times New Roman"/>
                        </a:rPr>
                        <a:t>периоду </a:t>
                      </a:r>
                      <a:r>
                        <a:rPr lang="ru-RU" sz="900" b="1" i="0" u="none" strike="noStrike" dirty="0" smtClean="0">
                          <a:effectLst/>
                          <a:latin typeface="Times New Roman"/>
                        </a:rPr>
                        <a:t>2023 </a:t>
                      </a:r>
                      <a:r>
                        <a:rPr lang="ru-RU" sz="900" b="1" i="0" u="none" strike="noStrike" dirty="0">
                          <a:effectLst/>
                          <a:latin typeface="Times New Roman"/>
                        </a:rPr>
                        <a:t>года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ru-RU" sz="9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178036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effectLst/>
                          <a:latin typeface="Times New Roman"/>
                        </a:rPr>
                        <a:t>10</a:t>
                      </a:r>
                      <a:endParaRPr lang="ru-RU" sz="10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155185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latin typeface="Times New Roman"/>
                        </a:rPr>
                        <a:t>0113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latin typeface="Times New Roman"/>
                        </a:rPr>
                        <a:t>Другие общегосударственные вопросы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Times New Roman"/>
                        </a:rPr>
                        <a:t>17 079,8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Times New Roman"/>
                        </a:rPr>
                        <a:t>26 356,3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Times New Roman"/>
                        </a:rPr>
                        <a:t>22 717,0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Times New Roman"/>
                        </a:rPr>
                        <a:t>22 717,0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Times New Roman"/>
                        </a:rPr>
                        <a:t>86,2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Times New Roman"/>
                        </a:rPr>
                        <a:t>133,0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Times New Roman"/>
                        </a:rPr>
                        <a:t>Неисполненные плановые назначения в сумме 3 639,3 тыс. руб. образовались по причине отсутствия потребности в связи с экономией денежных средств по контрактам на поставку электрической энергии и поставку газа.</a:t>
                      </a:r>
                      <a:endParaRPr kumimoji="0" lang="ru-RU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221591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1" i="0" u="none" strike="noStrike">
                          <a:latin typeface="Times New Roman"/>
                        </a:rPr>
                        <a:t>0200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1" i="0" u="none" strike="noStrike">
                          <a:latin typeface="Times New Roman"/>
                        </a:rPr>
                        <a:t>Национальная оборона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Times New Roman"/>
                        </a:rPr>
                        <a:t>115,2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Times New Roman"/>
                        </a:rPr>
                        <a:t>139,0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Times New Roman"/>
                        </a:rPr>
                        <a:t>139,0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Times New Roman"/>
                        </a:rPr>
                        <a:t>139,0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Times New Roman"/>
                        </a:rPr>
                        <a:t>120,7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9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249286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latin typeface="Times New Roman"/>
                        </a:rPr>
                        <a:t>0203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latin typeface="Times New Roman"/>
                        </a:rPr>
                        <a:t>Мобилизационная и вневойсковая подготовка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Times New Roman"/>
                        </a:rPr>
                        <a:t>115,2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Times New Roman"/>
                        </a:rPr>
                        <a:t>139,0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Times New Roman"/>
                        </a:rPr>
                        <a:t>139,0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Times New Roman"/>
                        </a:rPr>
                        <a:t>139,0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Times New Roman"/>
                        </a:rPr>
                        <a:t>120,7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Оплата произведена по фактически начисленным расходам</a:t>
                      </a:r>
                      <a:endParaRPr lang="ru-RU" sz="900" b="0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451910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1" i="0" u="none" strike="noStrike">
                          <a:latin typeface="Times New Roman"/>
                        </a:rPr>
                        <a:t>0300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1" i="0" u="none" strike="noStrike">
                          <a:latin typeface="Times New Roman"/>
                        </a:rPr>
                        <a:t>Национальная безопасность и правоохранительная деятельность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Times New Roman"/>
                        </a:rPr>
                        <a:t>4 957,6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Times New Roman"/>
                        </a:rPr>
                        <a:t>4 677,4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Times New Roman"/>
                        </a:rPr>
                        <a:t>4 674,9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Times New Roman"/>
                        </a:rPr>
                        <a:t>4 674,9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Times New Roman"/>
                        </a:rPr>
                        <a:t>99,9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Times New Roman"/>
                        </a:rPr>
                        <a:t>94,3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8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387584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latin typeface="Times New Roman"/>
                        </a:rPr>
                        <a:t>0309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latin typeface="Times New Roman"/>
                        </a:rPr>
                        <a:t>Гражданская оборона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Times New Roman"/>
                        </a:rPr>
                        <a:t>4 157,6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Times New Roman"/>
                        </a:rPr>
                        <a:t>4 677,4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Times New Roman"/>
                        </a:rPr>
                        <a:t>4 674,9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Times New Roman"/>
                        </a:rPr>
                        <a:t>4 674,9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Times New Roman"/>
                        </a:rPr>
                        <a:t>99,9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Times New Roman"/>
                        </a:rPr>
                        <a:t>112,4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dirty="0" smtClean="0">
                          <a:latin typeface="Times New Roman" pitchFamily="18" charset="0"/>
                          <a:cs typeface="Times New Roman" pitchFamily="18" charset="0"/>
                        </a:rPr>
                        <a:t>Оплата произведена по фактически начисленным расходам </a:t>
                      </a:r>
                      <a:r>
                        <a:rPr kumimoji="0" lang="ru-RU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Times New Roman"/>
                        </a:rPr>
                        <a:t>Дебиторская и кредиторская задолженности по разделу отсутствуют. </a:t>
                      </a:r>
                      <a:endParaRPr lang="ru-RU" sz="800" b="0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429566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 dirty="0">
                          <a:latin typeface="Times New Roman"/>
                        </a:rPr>
                        <a:t>0310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 dirty="0">
                          <a:latin typeface="Times New Roman"/>
                        </a:rPr>
                        <a:t>Защита населения и территории от чрезвычайных ситуаций природного и техногенного характера, пожарная безопасность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Times New Roman"/>
                        </a:rPr>
                        <a:t>800,0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Times New Roman"/>
                        </a:rPr>
                        <a:t>0,0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Times New Roman"/>
                        </a:rPr>
                        <a:t>0,0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Times New Roman"/>
                        </a:rPr>
                        <a:t>0,0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>
                          <a:latin typeface="Times New Roman"/>
                        </a:rPr>
                        <a:t> </a:t>
                      </a:r>
                      <a:r>
                        <a:rPr lang="ru-RU" sz="900" b="0" i="0" u="none" strike="noStrike" dirty="0" smtClean="0">
                          <a:latin typeface="Times New Roman"/>
                        </a:rPr>
                        <a:t>0,0</a:t>
                      </a:r>
                      <a:endParaRPr lang="ru-RU" sz="900" b="0" i="0" u="none" strike="noStrike" dirty="0"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latin typeface="Times New Roman"/>
                        </a:rPr>
                        <a:t>0,0</a:t>
                      </a:r>
                      <a:r>
                        <a:rPr lang="ru-RU" sz="900" b="0" i="0" u="none" strike="noStrike" dirty="0"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>
                          <a:latin typeface="Times New Roman"/>
                        </a:rPr>
                        <a:t>0,0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Times New Roman"/>
                        </a:rPr>
                        <a:t>. </a:t>
                      </a:r>
                      <a:endParaRPr kumimoji="0" lang="ru-RU" sz="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Times New Roman"/>
                        <a:cs typeface="+mn-cs"/>
                      </a:endParaRPr>
                    </a:p>
                    <a:p>
                      <a:pPr algn="l" fontAlgn="b"/>
                      <a:endParaRPr lang="ru-RU" sz="8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93632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5" y="103516"/>
            <a:ext cx="8230879" cy="661187"/>
          </a:xfrm>
        </p:spPr>
        <p:txBody>
          <a:bodyPr/>
          <a:lstStyle/>
          <a:p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Анализ исполнения расходов бюджета муниципального образования п. Михайловский Саратовской области за 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99087585"/>
              </p:ext>
            </p:extLst>
          </p:nvPr>
        </p:nvGraphicFramePr>
        <p:xfrm>
          <a:off x="307626" y="776376"/>
          <a:ext cx="8295686" cy="5930184"/>
        </p:xfrm>
        <a:graphic>
          <a:graphicData uri="http://schemas.openxmlformats.org/drawingml/2006/table">
            <a:tbl>
              <a:tblPr/>
              <a:tblGrid>
                <a:gridCol w="627564"/>
                <a:gridCol w="1678552"/>
                <a:gridCol w="647721"/>
                <a:gridCol w="647720"/>
                <a:gridCol w="662817"/>
                <a:gridCol w="662066"/>
                <a:gridCol w="684522"/>
                <a:gridCol w="713965"/>
                <a:gridCol w="552035"/>
                <a:gridCol w="1418724"/>
              </a:tblGrid>
              <a:tr h="139547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effectLst/>
                          <a:latin typeface="Times New Roman"/>
                        </a:rPr>
                        <a:t>Код 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effectLst/>
                          <a:latin typeface="Times New Roman"/>
                        </a:rPr>
                        <a:t>Наименование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effectLst/>
                          <a:latin typeface="Times New Roman"/>
                        </a:rPr>
                        <a:t>Исполнено за 2023 год (по состоянию на 01.01.2024г)</a:t>
                      </a:r>
                      <a:endParaRPr lang="ru-RU" sz="9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Уточненные бюджетные назначения 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2024 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Кассовый план </a:t>
                      </a:r>
                      <a:b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ru-RU" sz="900" b="0" i="0" u="none" strike="noStrike" dirty="0" smtClean="0">
                          <a:effectLst/>
                          <a:latin typeface="Times New Roman"/>
                        </a:rPr>
                        <a:t>(по состоянию на 01.01.2025г)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effectLst/>
                          <a:latin typeface="Times New Roman"/>
                        </a:rPr>
                        <a:t>Исполнено за 2024 год (по состоянию на 01.01.2025г)</a:t>
                      </a:r>
                      <a:endParaRPr lang="ru-RU" sz="9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9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% исполнения</a:t>
                      </a:r>
                      <a:endParaRPr kumimoji="0" lang="ru-RU" sz="9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Причины отклонения исполнения к уточненным бюджетным назначениям</a:t>
                      </a:r>
                      <a:endParaRPr kumimoji="0" lang="ru-RU" sz="7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66149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effectLst/>
                          <a:latin typeface="Times New Roman"/>
                        </a:rPr>
                        <a:t>к уточненным бюджетным назначениям </a:t>
                      </a:r>
                      <a:br>
                        <a:rPr lang="ru-RU" sz="900" b="0" i="0" u="none" strike="noStrike" dirty="0">
                          <a:effectLst/>
                          <a:latin typeface="Times New Roman"/>
                        </a:rPr>
                      </a:br>
                      <a:r>
                        <a:rPr lang="ru-RU" sz="900" b="0" i="0" u="none" strike="noStrike" dirty="0">
                          <a:effectLst/>
                          <a:latin typeface="Times New Roman"/>
                        </a:rPr>
                        <a:t>  </a:t>
                      </a:r>
                      <a:r>
                        <a:rPr lang="ru-RU" sz="900" b="0" i="0" u="none" strike="noStrike" dirty="0" smtClean="0">
                          <a:effectLst/>
                          <a:latin typeface="Times New Roman"/>
                        </a:rPr>
                        <a:t>2024 </a:t>
                      </a:r>
                      <a:r>
                        <a:rPr lang="ru-RU" sz="900" b="0" i="0" u="none" strike="noStrike" dirty="0">
                          <a:effectLst/>
                          <a:latin typeface="Times New Roman"/>
                        </a:rPr>
                        <a:t>года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0" i="0" u="none" strike="noStrike" dirty="0">
                          <a:effectLst/>
                          <a:latin typeface="Times New Roman"/>
                        </a:rPr>
                        <a:t>к кассовому плану </a:t>
                      </a:r>
                      <a:r>
                        <a:rPr lang="ru-RU" sz="900" b="0" i="0" u="none" strike="noStrike" dirty="0" smtClean="0">
                          <a:effectLst/>
                          <a:latin typeface="Times New Roman"/>
                        </a:rPr>
                        <a:t>(по состоянию на 01.01.2025г)</a:t>
                      </a:r>
                    </a:p>
                    <a:p>
                      <a:pPr algn="ctr" fontAlgn="ctr"/>
                      <a:endParaRPr lang="ru-RU" sz="9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effectLst/>
                          <a:latin typeface="Times New Roman"/>
                        </a:rPr>
                        <a:t>к </a:t>
                      </a:r>
                      <a:r>
                        <a:rPr lang="ru-RU" sz="900" b="0" i="0" u="none" strike="noStrike" dirty="0" smtClean="0">
                          <a:effectLst/>
                          <a:latin typeface="Times New Roman"/>
                        </a:rPr>
                        <a:t>соответствующему </a:t>
                      </a:r>
                      <a:r>
                        <a:rPr lang="ru-RU" sz="900" b="0" i="0" u="none" strike="noStrike" dirty="0">
                          <a:effectLst/>
                          <a:latin typeface="Times New Roman"/>
                        </a:rPr>
                        <a:t>периоду </a:t>
                      </a:r>
                      <a:r>
                        <a:rPr lang="ru-RU" sz="900" b="0" i="0" u="none" strike="noStrike" dirty="0" smtClean="0">
                          <a:effectLst/>
                          <a:latin typeface="Times New Roman"/>
                        </a:rPr>
                        <a:t>2024 </a:t>
                      </a:r>
                      <a:r>
                        <a:rPr lang="ru-RU" sz="900" b="0" i="0" u="none" strike="noStrike" dirty="0">
                          <a:effectLst/>
                          <a:latin typeface="Times New Roman"/>
                        </a:rPr>
                        <a:t>года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ru-RU" sz="9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154046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effectLst/>
                          <a:latin typeface="Times New Roman"/>
                        </a:rPr>
                        <a:t>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effectLst/>
                          <a:latin typeface="Times New Roman"/>
                        </a:rPr>
                        <a:t>10</a:t>
                      </a:r>
                      <a:endParaRPr lang="ru-RU" sz="10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139547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1" i="0" u="none" strike="noStrike">
                          <a:latin typeface="Times New Roman"/>
                        </a:rPr>
                        <a:t>0400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1" i="0" u="none" strike="noStrike">
                          <a:latin typeface="Times New Roman"/>
                        </a:rPr>
                        <a:t>Национальная экономика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Times New Roman"/>
                        </a:rPr>
                        <a:t>4 471,9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Times New Roman"/>
                        </a:rPr>
                        <a:t>10 017,5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Times New Roman"/>
                        </a:rPr>
                        <a:t>8 316,1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Times New Roman"/>
                        </a:rPr>
                        <a:t>8 173,2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Times New Roman"/>
                        </a:rPr>
                        <a:t>81,6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Times New Roman"/>
                        </a:rPr>
                        <a:t>98,3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Times New Roman"/>
                        </a:rPr>
                        <a:t>182,8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900" b="1" i="0" u="none" strike="noStrike">
                        <a:effectLst/>
                        <a:latin typeface="Times New Roman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1052949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latin typeface="Times New Roman"/>
                        </a:rPr>
                        <a:t>0405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latin typeface="Times New Roman"/>
                        </a:rPr>
                        <a:t>Сельское хозяйство и рыболовство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Times New Roman"/>
                        </a:rPr>
                        <a:t>36,9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Times New Roman"/>
                        </a:rPr>
                        <a:t>128,2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Times New Roman"/>
                        </a:rPr>
                        <a:t>128,2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>
                          <a:latin typeface="Times New Roman"/>
                        </a:rPr>
                        <a:t>0,0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Times New Roman"/>
                        </a:rPr>
                        <a:t>0,0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Times New Roman"/>
                        </a:rPr>
                        <a:t>0,0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Times New Roman"/>
                        </a:rPr>
                        <a:t>0,0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Times New Roman"/>
                        </a:rPr>
                        <a:t>Неисполненные плановые назначения образовались по причине отсутствия потребности. Дебиторская и кредиторская задолженности по разделу отсутствуют. </a:t>
                      </a:r>
                      <a:endParaRPr kumimoji="0" lang="ru-RU" sz="9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Times New Roman"/>
                        <a:cs typeface="+mn-cs"/>
                      </a:endParaRPr>
                    </a:p>
                    <a:p>
                      <a:pPr algn="l" fontAlgn="b"/>
                      <a:endParaRPr lang="ru-RU" sz="9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849971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latin typeface="Times New Roman"/>
                        </a:rPr>
                        <a:t>0409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latin typeface="Times New Roman"/>
                        </a:rPr>
                        <a:t>Дорожное хозяйство (дорожные фонды)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Times New Roman"/>
                        </a:rPr>
                        <a:t>4 305,0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Times New Roman"/>
                        </a:rPr>
                        <a:t>9 889,3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Times New Roman"/>
                        </a:rPr>
                        <a:t>8 187,9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Times New Roman"/>
                        </a:rPr>
                        <a:t>8 173,2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Times New Roman"/>
                        </a:rPr>
                        <a:t>82,6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Times New Roman"/>
                        </a:rPr>
                        <a:t>99,8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Times New Roman"/>
                        </a:rPr>
                        <a:t>189,9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Times New Roman"/>
                        </a:rPr>
                        <a:t>Неисполненные плановые назначения образовались по причине отсутствия потребности. Дебиторская и кредиторская задолженности по разделу отсутствуют. </a:t>
                      </a:r>
                      <a:endParaRPr kumimoji="0" lang="ru-RU" sz="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Times New Roman"/>
                        <a:cs typeface="+mn-cs"/>
                      </a:endParaRPr>
                    </a:p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270033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latin typeface="Times New Roman"/>
                        </a:rPr>
                        <a:t>0412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latin typeface="Times New Roman"/>
                        </a:rPr>
                        <a:t>Другие вопросы в области национальной экономики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Times New Roman"/>
                        </a:rPr>
                        <a:t>130,0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Times New Roman"/>
                        </a:rPr>
                        <a:t>0,0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Times New Roman"/>
                        </a:rPr>
                        <a:t>0,0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Times New Roman"/>
                        </a:rPr>
                        <a:t>0,0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>
                          <a:latin typeface="Times New Roman"/>
                        </a:rPr>
                        <a:t> </a:t>
                      </a:r>
                      <a:r>
                        <a:rPr lang="ru-RU" sz="900" b="0" i="0" u="none" strike="noStrike" dirty="0" smtClean="0">
                          <a:latin typeface="Times New Roman"/>
                        </a:rPr>
                        <a:t>0,0</a:t>
                      </a:r>
                      <a:endParaRPr lang="ru-RU" sz="900" b="0" i="0" u="none" strike="noStrike" dirty="0"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>
                          <a:latin typeface="Times New Roman"/>
                        </a:rPr>
                        <a:t> </a:t>
                      </a:r>
                      <a:r>
                        <a:rPr lang="ru-RU" sz="900" b="0" i="0" u="none" strike="noStrike" dirty="0" smtClean="0">
                          <a:latin typeface="Times New Roman"/>
                        </a:rPr>
                        <a:t>0,0</a:t>
                      </a:r>
                      <a:endParaRPr lang="ru-RU" sz="900" b="0" i="0" u="none" strike="noStrike" dirty="0"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>
                          <a:latin typeface="Times New Roman"/>
                        </a:rPr>
                        <a:t>0,0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270033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1" i="0" u="none" strike="noStrike">
                          <a:latin typeface="Times New Roman"/>
                        </a:rPr>
                        <a:t>0500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1" i="0" u="none" strike="noStrike">
                          <a:latin typeface="Times New Roman"/>
                        </a:rPr>
                        <a:t>Жилищно-коммунальное хозяйство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Times New Roman"/>
                        </a:rPr>
                        <a:t>44 126,6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Times New Roman"/>
                        </a:rPr>
                        <a:t>12 579,3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Times New Roman"/>
                        </a:rPr>
                        <a:t>12 078,9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Times New Roman"/>
                        </a:rPr>
                        <a:t>12 078,9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>
                          <a:latin typeface="Times New Roman"/>
                        </a:rPr>
                        <a:t>96,0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Times New Roman"/>
                        </a:rPr>
                        <a:t>27,4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 dirty="0" smtClean="0">
                          <a:effectLst/>
                          <a:latin typeface="Times New Roman"/>
                        </a:rPr>
                        <a:t>-</a:t>
                      </a:r>
                      <a:endParaRPr lang="ru-RU" sz="8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357024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latin typeface="Times New Roman"/>
                        </a:rPr>
                        <a:t>0501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latin typeface="Times New Roman"/>
                        </a:rPr>
                        <a:t>Жилищное хозяйство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Times New Roman"/>
                        </a:rPr>
                        <a:t>257,5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Times New Roman"/>
                        </a:rPr>
                        <a:t>254,8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Times New Roman"/>
                        </a:rPr>
                        <a:t>254,8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Times New Roman"/>
                        </a:rPr>
                        <a:t>254,8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Times New Roman"/>
                        </a:rPr>
                        <a:t>99,0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dirty="0" smtClean="0">
                          <a:latin typeface="Times New Roman" pitchFamily="18" charset="0"/>
                          <a:cs typeface="Times New Roman" pitchFamily="18" charset="0"/>
                        </a:rPr>
                        <a:t>Оплата произведена по фактически начисленным расходам </a:t>
                      </a:r>
                      <a:endParaRPr lang="ru-RU" sz="800" b="0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820974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latin typeface="Times New Roman"/>
                        </a:rPr>
                        <a:t>0502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latin typeface="Times New Roman"/>
                        </a:rPr>
                        <a:t>Коммунальное хозяйство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Times New Roman"/>
                        </a:rPr>
                        <a:t>0,0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Times New Roman"/>
                        </a:rPr>
                        <a:t>20,5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Times New Roman"/>
                        </a:rPr>
                        <a:t>20,5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Times New Roman"/>
                        </a:rPr>
                        <a:t>20,5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 dirty="0" smtClean="0">
                          <a:latin typeface="Times New Roman"/>
                        </a:rPr>
                        <a:t> </a:t>
                      </a:r>
                      <a:endParaRPr lang="ru-RU" sz="900" b="0" i="0" u="none" strike="noStrike" dirty="0"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dirty="0" smtClean="0">
                          <a:latin typeface="Times New Roman" pitchFamily="18" charset="0"/>
                          <a:cs typeface="Times New Roman" pitchFamily="18" charset="0"/>
                        </a:rPr>
                        <a:t>Оплата произведена по фактически начисленным расходам </a:t>
                      </a:r>
                      <a:endParaRPr lang="ru-RU" sz="800" b="0" i="0" u="none" strike="noStrike" dirty="0" smtClean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r" fontAlgn="b"/>
                      <a:endParaRPr lang="ru-RU" sz="8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965958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latin typeface="Times New Roman"/>
                        </a:rPr>
                        <a:t>0503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latin typeface="Times New Roman"/>
                        </a:rPr>
                        <a:t>Благоустройство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Times New Roman"/>
                        </a:rPr>
                        <a:t>16 869,1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Times New Roman"/>
                        </a:rPr>
                        <a:t>12 304,0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Times New Roman"/>
                        </a:rPr>
                        <a:t>11 803,6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Times New Roman"/>
                        </a:rPr>
                        <a:t>11 803,6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Times New Roman"/>
                        </a:rPr>
                        <a:t>95,9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>
                          <a:latin typeface="Times New Roman"/>
                        </a:rPr>
                        <a:t>70,0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0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Times New Roman"/>
                        </a:rPr>
                        <a:t>Неисполненные плановые назначения образовались по причине отсутствия потребности. Дебиторская и кредиторская задолженности по разделу отсутствуют. </a:t>
                      </a:r>
                      <a:endParaRPr kumimoji="0" lang="ru-RU" sz="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Times New Roman"/>
                        <a:cs typeface="+mn-cs"/>
                      </a:endParaRPr>
                    </a:p>
                    <a:p>
                      <a:pPr algn="r" fontAlgn="b"/>
                      <a:endParaRPr lang="ru-RU" sz="8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09373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-99392"/>
            <a:ext cx="8229600" cy="864096"/>
          </a:xfrm>
        </p:spPr>
        <p:txBody>
          <a:bodyPr/>
          <a:lstStyle/>
          <a:p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Анализ исполнения расходов бюджета муниципального образования п. Михайловский Саратовской области за 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13085221"/>
              </p:ext>
            </p:extLst>
          </p:nvPr>
        </p:nvGraphicFramePr>
        <p:xfrm>
          <a:off x="323528" y="699190"/>
          <a:ext cx="8152562" cy="5177617"/>
        </p:xfrm>
        <a:graphic>
          <a:graphicData uri="http://schemas.openxmlformats.org/drawingml/2006/table">
            <a:tbl>
              <a:tblPr/>
              <a:tblGrid>
                <a:gridCol w="625808"/>
                <a:gridCol w="1842674"/>
                <a:gridCol w="543150"/>
                <a:gridCol w="594530"/>
                <a:gridCol w="653248"/>
                <a:gridCol w="469751"/>
                <a:gridCol w="550491"/>
                <a:gridCol w="455072"/>
                <a:gridCol w="521131"/>
                <a:gridCol w="1896707"/>
              </a:tblGrid>
              <a:tr h="334632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effectLst/>
                          <a:latin typeface="Times New Roman"/>
                        </a:rPr>
                        <a:t>Код 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effectLst/>
                          <a:latin typeface="Times New Roman"/>
                        </a:rPr>
                        <a:t>Наименование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effectLst/>
                          <a:latin typeface="Times New Roman"/>
                        </a:rPr>
                        <a:t>Исполнено за 2023 год (по состоянию на 01.01.2024г)</a:t>
                      </a:r>
                      <a:endParaRPr lang="ru-RU" sz="9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Уточненные бюджетные назначения 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2024 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Кассовый план </a:t>
                      </a:r>
                      <a:b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ru-RU" sz="900" b="0" i="0" u="none" strike="noStrike" dirty="0" smtClean="0">
                          <a:effectLst/>
                          <a:latin typeface="Times New Roman"/>
                        </a:rPr>
                        <a:t>(по состоянию на 01.01.2025г)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effectLst/>
                          <a:latin typeface="Times New Roman"/>
                        </a:rPr>
                        <a:t>Исполнено за 2024 год (по состоянию на 01.01.2025г)</a:t>
                      </a:r>
                      <a:endParaRPr lang="ru-RU" sz="9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9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% исполнения</a:t>
                      </a:r>
                      <a:endParaRPr kumimoji="0" lang="ru-RU" sz="9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Причины отклонения исполнения к уточненным бюджетным назначениям</a:t>
                      </a:r>
                      <a:endParaRPr kumimoji="0" lang="ru-RU" sz="7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117943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effectLst/>
                          <a:latin typeface="Times New Roman"/>
                        </a:rPr>
                        <a:t>к уточненным бюджетным назначениям </a:t>
                      </a:r>
                      <a:br>
                        <a:rPr lang="ru-RU" sz="900" b="0" i="0" u="none" strike="noStrike" dirty="0">
                          <a:effectLst/>
                          <a:latin typeface="Times New Roman"/>
                        </a:rPr>
                      </a:br>
                      <a:r>
                        <a:rPr lang="ru-RU" sz="900" b="0" i="0" u="none" strike="noStrike" dirty="0">
                          <a:effectLst/>
                          <a:latin typeface="Times New Roman"/>
                        </a:rPr>
                        <a:t>  </a:t>
                      </a:r>
                      <a:r>
                        <a:rPr lang="ru-RU" sz="900" b="0" i="0" u="none" strike="noStrike" dirty="0" smtClean="0">
                          <a:effectLst/>
                          <a:latin typeface="Times New Roman"/>
                        </a:rPr>
                        <a:t>2024 </a:t>
                      </a:r>
                      <a:r>
                        <a:rPr lang="ru-RU" sz="900" b="0" i="0" u="none" strike="noStrike" dirty="0">
                          <a:effectLst/>
                          <a:latin typeface="Times New Roman"/>
                        </a:rPr>
                        <a:t>года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effectLst/>
                          <a:latin typeface="Times New Roman"/>
                        </a:rPr>
                        <a:t>к кассовому плану </a:t>
                      </a:r>
                      <a:r>
                        <a:rPr lang="ru-RU" sz="900" b="0" i="0" u="none" strike="noStrike" dirty="0" smtClean="0">
                          <a:effectLst/>
                          <a:latin typeface="Times New Roman"/>
                        </a:rPr>
                        <a:t>(по состоянию на 01.01.2025г)</a:t>
                      </a:r>
                      <a:endParaRPr lang="ru-RU" sz="9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effectLst/>
                          <a:latin typeface="Times New Roman"/>
                        </a:rPr>
                        <a:t>к </a:t>
                      </a:r>
                      <a:r>
                        <a:rPr lang="ru-RU" sz="900" b="0" i="0" u="none" strike="noStrike" dirty="0" smtClean="0">
                          <a:effectLst/>
                          <a:latin typeface="Times New Roman"/>
                        </a:rPr>
                        <a:t>соответствующему </a:t>
                      </a:r>
                      <a:r>
                        <a:rPr lang="ru-RU" sz="900" b="0" i="0" u="none" strike="noStrike" dirty="0">
                          <a:effectLst/>
                          <a:latin typeface="Times New Roman"/>
                        </a:rPr>
                        <a:t>периоду </a:t>
                      </a:r>
                      <a:r>
                        <a:rPr lang="ru-RU" sz="900" b="0" i="0" u="none" strike="noStrike" dirty="0" smtClean="0">
                          <a:effectLst/>
                          <a:latin typeface="Times New Roman"/>
                        </a:rPr>
                        <a:t>2023 </a:t>
                      </a:r>
                      <a:r>
                        <a:rPr lang="ru-RU" sz="900" b="0" i="0" u="none" strike="noStrike" dirty="0">
                          <a:effectLst/>
                          <a:latin typeface="Times New Roman"/>
                        </a:rPr>
                        <a:t>года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ru-RU" sz="9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15835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0" i="0" u="none" strike="noStrike"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158359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latin typeface="Times New Roman"/>
                        </a:rPr>
                        <a:t>0705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latin typeface="Times New Roman"/>
                        </a:rPr>
                        <a:t>Профессиональная подготовка, переподготовка и повышение квалификации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Times New Roman"/>
                        </a:rPr>
                        <a:t>5,5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Times New Roman"/>
                        </a:rPr>
                        <a:t>11,4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Times New Roman"/>
                        </a:rPr>
                        <a:t>11,4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Times New Roman"/>
                        </a:rPr>
                        <a:t>11,4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Times New Roman"/>
                        </a:rPr>
                        <a:t>207,3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dirty="0" smtClean="0">
                          <a:latin typeface="Times New Roman" pitchFamily="18" charset="0"/>
                          <a:cs typeface="Times New Roman" pitchFamily="18" charset="0"/>
                        </a:rPr>
                        <a:t>Оплата произведена по фактически начисленным расходам </a:t>
                      </a:r>
                      <a:endParaRPr lang="ru-RU" sz="800" b="0" i="0" u="none" strike="noStrike" dirty="0" smtClean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l" fontAlgn="b"/>
                      <a:endParaRPr lang="ru-RU" sz="8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158359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latin typeface="Times New Roman"/>
                        </a:rPr>
                        <a:t>0707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latin typeface="Times New Roman"/>
                        </a:rPr>
                        <a:t>Молодежная политика и оздоровление детей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Times New Roman"/>
                        </a:rPr>
                        <a:t>107,6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Times New Roman"/>
                        </a:rPr>
                        <a:t>118,5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Times New Roman"/>
                        </a:rPr>
                        <a:t>118,5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Times New Roman"/>
                        </a:rPr>
                        <a:t>118,5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Times New Roman"/>
                        </a:rPr>
                        <a:t>110,1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dirty="0" smtClean="0">
                          <a:latin typeface="Times New Roman" pitchFamily="18" charset="0"/>
                          <a:cs typeface="Times New Roman" pitchFamily="18" charset="0"/>
                        </a:rPr>
                        <a:t>Оплата произведена по фактически начисленным расходам </a:t>
                      </a:r>
                      <a:endParaRPr lang="ru-RU" sz="800" b="0" i="0" u="none" strike="noStrike" dirty="0" smtClean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 fontAlgn="b"/>
                      <a:endParaRPr lang="ru-RU" sz="8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313430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latin typeface="Times New Roman"/>
                        </a:rPr>
                        <a:t>0709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latin typeface="Times New Roman"/>
                        </a:rPr>
                        <a:t>Другие вопросы в области образования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Times New Roman"/>
                        </a:rPr>
                        <a:t>284,3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Times New Roman"/>
                        </a:rPr>
                        <a:t>308,5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Times New Roman"/>
                        </a:rPr>
                        <a:t>308,5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Times New Roman"/>
                        </a:rPr>
                        <a:t>297,9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Times New Roman"/>
                        </a:rPr>
                        <a:t>96,6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Times New Roman"/>
                        </a:rPr>
                        <a:t>96,6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Times New Roman"/>
                        </a:rPr>
                        <a:t>104,8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Times New Roman"/>
                        </a:rPr>
                        <a:t>Неисполненные плановые назначения образовались по причине отсутствия потребности. Дебиторская и кредиторская задолженности по разделу отсутствуют. </a:t>
                      </a:r>
                      <a:endParaRPr kumimoji="0" lang="ru-RU" sz="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Times New Roman"/>
                        <a:cs typeface="+mn-cs"/>
                      </a:endParaRPr>
                    </a:p>
                    <a:p>
                      <a:pPr algn="l" fontAlgn="b"/>
                      <a:endParaRPr lang="ru-RU" sz="8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345937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1" i="0" u="none" strike="noStrike">
                          <a:latin typeface="Times New Roman"/>
                        </a:rPr>
                        <a:t>0800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1" i="0" u="none" strike="noStrike">
                          <a:latin typeface="Times New Roman"/>
                        </a:rPr>
                        <a:t>Культура, кинематография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Times New Roman"/>
                        </a:rPr>
                        <a:t>4 463,9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Times New Roman"/>
                        </a:rPr>
                        <a:t>4 162,6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Times New Roman"/>
                        </a:rPr>
                        <a:t>4 162,6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Times New Roman"/>
                        </a:rPr>
                        <a:t>4 162,6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Times New Roman"/>
                        </a:rPr>
                        <a:t>93,3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297354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latin typeface="Times New Roman"/>
                        </a:rPr>
                        <a:t>0801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latin typeface="Times New Roman"/>
                        </a:rPr>
                        <a:t>Культура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Times New Roman"/>
                        </a:rPr>
                        <a:t>4 463,9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Times New Roman"/>
                        </a:rPr>
                        <a:t>4 162,6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Times New Roman"/>
                        </a:rPr>
                        <a:t>4 162,6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Times New Roman"/>
                        </a:rPr>
                        <a:t>4 162,6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Times New Roman"/>
                        </a:rPr>
                        <a:t>93,3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dirty="0" smtClean="0">
                          <a:latin typeface="Times New Roman" pitchFamily="18" charset="0"/>
                          <a:cs typeface="Times New Roman" pitchFamily="18" charset="0"/>
                        </a:rPr>
                        <a:t>Оплата произведена по фактически начисленным расходам </a:t>
                      </a:r>
                      <a:endParaRPr lang="ru-RU" sz="800" b="0" i="0" u="none" strike="noStrike" dirty="0" smtClean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l" fontAlgn="b"/>
                      <a:endParaRPr lang="ru-RU" sz="8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502954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1" i="0" u="none" strike="noStrike">
                          <a:latin typeface="Times New Roman"/>
                        </a:rPr>
                        <a:t>1000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1" i="0" u="none" strike="noStrike">
                          <a:latin typeface="Times New Roman"/>
                        </a:rPr>
                        <a:t>Социальная политика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Times New Roman"/>
                        </a:rPr>
                        <a:t>920,7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Times New Roman"/>
                        </a:rPr>
                        <a:t>1 265,0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Times New Roman"/>
                        </a:rPr>
                        <a:t>1 265,0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Times New Roman"/>
                        </a:rPr>
                        <a:t>1 258,9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Times New Roman"/>
                        </a:rPr>
                        <a:t>99,5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Times New Roman"/>
                        </a:rPr>
                        <a:t>99,5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Times New Roman"/>
                        </a:rPr>
                        <a:t>136,7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8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797504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latin typeface="Times New Roman"/>
                        </a:rPr>
                        <a:t>1001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latin typeface="Times New Roman"/>
                        </a:rPr>
                        <a:t>Пенсионное обеспечение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Times New Roman"/>
                        </a:rPr>
                        <a:t>669,5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Times New Roman"/>
                        </a:rPr>
                        <a:t>717,9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Times New Roman"/>
                        </a:rPr>
                        <a:t>717,9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Times New Roman"/>
                        </a:rPr>
                        <a:t>717,9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>
                          <a:latin typeface="Times New Roman"/>
                        </a:rPr>
                        <a:t>107,2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dirty="0" smtClean="0">
                          <a:latin typeface="Times New Roman" pitchFamily="18" charset="0"/>
                          <a:cs typeface="Times New Roman" pitchFamily="18" charset="0"/>
                        </a:rPr>
                        <a:t>Оплата произведена по фактически начисленным расходам </a:t>
                      </a:r>
                      <a:endParaRPr lang="ru-RU" sz="800" b="0" i="0" u="none" strike="noStrike" dirty="0" smtClean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0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  <a:p>
                      <a:pPr algn="r" fontAlgn="b"/>
                      <a:endParaRPr lang="ru-RU" sz="8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34945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-99392"/>
            <a:ext cx="8229600" cy="864096"/>
          </a:xfrm>
        </p:spPr>
        <p:txBody>
          <a:bodyPr/>
          <a:lstStyle/>
          <a:p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Анализ исполнения расходов бюджета муниципального образования п. Михайловский Саратовской области за 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24378993"/>
              </p:ext>
            </p:extLst>
          </p:nvPr>
        </p:nvGraphicFramePr>
        <p:xfrm>
          <a:off x="283769" y="1049572"/>
          <a:ext cx="8502421" cy="4797440"/>
        </p:xfrm>
        <a:graphic>
          <a:graphicData uri="http://schemas.openxmlformats.org/drawingml/2006/table">
            <a:tbl>
              <a:tblPr/>
              <a:tblGrid>
                <a:gridCol w="652664"/>
                <a:gridCol w="1921750"/>
                <a:gridCol w="566459"/>
                <a:gridCol w="620044"/>
                <a:gridCol w="681281"/>
                <a:gridCol w="665017"/>
                <a:gridCol w="399008"/>
                <a:gridCol w="474601"/>
                <a:gridCol w="543495"/>
                <a:gridCol w="1978102"/>
              </a:tblGrid>
              <a:tr h="652684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effectLst/>
                          <a:latin typeface="Times New Roman"/>
                        </a:rPr>
                        <a:t>Код 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effectLst/>
                          <a:latin typeface="Times New Roman"/>
                        </a:rPr>
                        <a:t>Наименование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effectLst/>
                          <a:latin typeface="Times New Roman"/>
                        </a:rPr>
                        <a:t>Исполнено за 2023 год (по состоянию на 01.01.2024г)</a:t>
                      </a:r>
                      <a:endParaRPr lang="ru-RU" sz="9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Уточненные бюджетные назначения 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2024 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Кассовый план </a:t>
                      </a:r>
                      <a:b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ru-RU" sz="900" b="0" i="0" u="none" strike="noStrike" dirty="0" smtClean="0">
                          <a:effectLst/>
                          <a:latin typeface="Times New Roman"/>
                        </a:rPr>
                        <a:t>(по состоянию на 01.01.2025г)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effectLst/>
                          <a:latin typeface="Times New Roman"/>
                        </a:rPr>
                        <a:t>Исполнено за 2024 год (по состоянию на 01.01.2025г)</a:t>
                      </a:r>
                      <a:endParaRPr lang="ru-RU" sz="9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9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% исполнения</a:t>
                      </a:r>
                      <a:endParaRPr kumimoji="0" lang="ru-RU" sz="9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Причины отклонения исполнения к уточненным бюджетным назначениям</a:t>
                      </a:r>
                      <a:endParaRPr kumimoji="0" lang="ru-RU" sz="7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97733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effectLst/>
                          <a:latin typeface="Times New Roman"/>
                        </a:rPr>
                        <a:t>к уточненным бюджетным назначениям </a:t>
                      </a:r>
                      <a:br>
                        <a:rPr lang="ru-RU" sz="900" b="0" i="0" u="none" strike="noStrike" dirty="0">
                          <a:effectLst/>
                          <a:latin typeface="Times New Roman"/>
                        </a:rPr>
                      </a:br>
                      <a:r>
                        <a:rPr lang="ru-RU" sz="900" b="0" i="0" u="none" strike="noStrike" dirty="0">
                          <a:effectLst/>
                          <a:latin typeface="Times New Roman"/>
                        </a:rPr>
                        <a:t>  </a:t>
                      </a:r>
                      <a:r>
                        <a:rPr lang="ru-RU" sz="900" b="0" i="0" u="none" strike="noStrike" dirty="0" smtClean="0">
                          <a:effectLst/>
                          <a:latin typeface="Times New Roman"/>
                        </a:rPr>
                        <a:t>2024 </a:t>
                      </a:r>
                      <a:r>
                        <a:rPr lang="ru-RU" sz="900" b="0" i="0" u="none" strike="noStrike" dirty="0">
                          <a:effectLst/>
                          <a:latin typeface="Times New Roman"/>
                        </a:rPr>
                        <a:t>года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effectLst/>
                          <a:latin typeface="Times New Roman"/>
                        </a:rPr>
                        <a:t>к кассовому плану </a:t>
                      </a:r>
                      <a:r>
                        <a:rPr lang="ru-RU" sz="900" b="0" i="0" u="none" strike="noStrike" dirty="0" smtClean="0">
                          <a:effectLst/>
                          <a:latin typeface="Times New Roman"/>
                        </a:rPr>
                        <a:t>(по состоянию на 01.01.2025г)</a:t>
                      </a:r>
                      <a:endParaRPr lang="ru-RU" sz="9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effectLst/>
                          <a:latin typeface="Times New Roman"/>
                        </a:rPr>
                        <a:t>к </a:t>
                      </a:r>
                      <a:r>
                        <a:rPr lang="ru-RU" sz="900" b="0" i="0" u="none" strike="noStrike" dirty="0" smtClean="0">
                          <a:effectLst/>
                          <a:latin typeface="Times New Roman"/>
                        </a:rPr>
                        <a:t>соответствующему </a:t>
                      </a:r>
                      <a:r>
                        <a:rPr lang="ru-RU" sz="900" b="0" i="0" u="none" strike="noStrike" dirty="0">
                          <a:effectLst/>
                          <a:latin typeface="Times New Roman"/>
                        </a:rPr>
                        <a:t>периоду </a:t>
                      </a:r>
                      <a:r>
                        <a:rPr lang="ru-RU" sz="900" b="0" i="0" u="none" strike="noStrike" dirty="0" smtClean="0">
                          <a:effectLst/>
                          <a:latin typeface="Times New Roman"/>
                        </a:rPr>
                        <a:t>2023 </a:t>
                      </a:r>
                      <a:r>
                        <a:rPr lang="ru-RU" sz="900" b="0" i="0" u="none" strike="noStrike" dirty="0">
                          <a:effectLst/>
                          <a:latin typeface="Times New Roman"/>
                        </a:rPr>
                        <a:t>года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ru-RU" sz="9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15835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0" i="0" u="none" strike="noStrike"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607567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latin typeface="Times New Roman"/>
                        </a:rPr>
                        <a:t>1003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latin typeface="Times New Roman"/>
                        </a:rPr>
                        <a:t>Социальное обеспечение населения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Times New Roman"/>
                        </a:rPr>
                        <a:t>43,9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Times New Roman"/>
                        </a:rPr>
                        <a:t>300,0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Times New Roman"/>
                        </a:rPr>
                        <a:t>300,0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Times New Roman"/>
                        </a:rPr>
                        <a:t>300,0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Times New Roman"/>
                        </a:rPr>
                        <a:t>683,4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dirty="0" smtClean="0">
                          <a:latin typeface="Times New Roman" pitchFamily="18" charset="0"/>
                          <a:cs typeface="Times New Roman" pitchFamily="18" charset="0"/>
                        </a:rPr>
                        <a:t>Оплата произведена по фактически начисленным расходам </a:t>
                      </a:r>
                      <a:endParaRPr lang="ru-RU" sz="800" b="0" i="0" u="none" strike="noStrike" dirty="0" smtClean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0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  <a:p>
                      <a:pPr algn="l" fontAlgn="b"/>
                      <a:endParaRPr lang="ru-RU" sz="8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372289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latin typeface="Times New Roman"/>
                        </a:rPr>
                        <a:t>1004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latin typeface="Times New Roman"/>
                        </a:rPr>
                        <a:t>Охрана семьи и детства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Times New Roman"/>
                        </a:rPr>
                        <a:t>207,3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Times New Roman"/>
                        </a:rPr>
                        <a:t>247,1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Times New Roman"/>
                        </a:rPr>
                        <a:t>247,1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Times New Roman"/>
                        </a:rPr>
                        <a:t>241,0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Times New Roman"/>
                        </a:rPr>
                        <a:t>97,5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Times New Roman"/>
                        </a:rPr>
                        <a:t>97,5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Times New Roman"/>
                        </a:rPr>
                        <a:t>116,3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Times New Roman"/>
                        </a:rPr>
                        <a:t>Неисполненные плановые назначения образовались по причине отсутствия потребности. Дебиторская и кредиторская задолженности по разделу отсутствуют. </a:t>
                      </a:r>
                      <a:endParaRPr kumimoji="0" lang="ru-RU" sz="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Times New Roman"/>
                        <a:cs typeface="+mn-cs"/>
                      </a:endParaRPr>
                    </a:p>
                    <a:p>
                      <a:pPr algn="l" fontAlgn="b"/>
                      <a:endParaRPr lang="ru-RU" sz="8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158359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1" i="0" u="none" strike="noStrike">
                          <a:latin typeface="Times New Roman"/>
                        </a:rPr>
                        <a:t>1100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1" i="0" u="none" strike="noStrike">
                          <a:latin typeface="Times New Roman"/>
                        </a:rPr>
                        <a:t>Физическая культура и спорт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Times New Roman"/>
                        </a:rPr>
                        <a:t>0,0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Times New Roman"/>
                        </a:rPr>
                        <a:t>0,0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Times New Roman"/>
                        </a:rPr>
                        <a:t>0,0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Times New Roman"/>
                        </a:rPr>
                        <a:t>0,0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>
                          <a:latin typeface="Times New Roman"/>
                        </a:rPr>
                        <a:t> </a:t>
                      </a:r>
                      <a:r>
                        <a:rPr lang="ru-RU" sz="900" b="0" i="0" u="none" strike="noStrike" dirty="0" smtClean="0">
                          <a:latin typeface="Times New Roman"/>
                        </a:rPr>
                        <a:t>0,0</a:t>
                      </a:r>
                      <a:endParaRPr lang="ru-RU" sz="900" b="0" i="0" u="none" strike="noStrike" dirty="0"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latin typeface="Times New Roman"/>
                        </a:rPr>
                        <a:t>0,0</a:t>
                      </a:r>
                      <a:r>
                        <a:rPr lang="ru-RU" sz="900" b="0" i="0" u="none" strike="noStrike" dirty="0"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>
                          <a:latin typeface="Times New Roman"/>
                        </a:rPr>
                        <a:t> </a:t>
                      </a:r>
                      <a:r>
                        <a:rPr lang="ru-RU" sz="900" b="0" i="0" u="none" strike="noStrike" dirty="0" smtClean="0">
                          <a:latin typeface="Times New Roman"/>
                        </a:rPr>
                        <a:t>0,0</a:t>
                      </a:r>
                      <a:endParaRPr lang="ru-RU" sz="900" b="0" i="0" u="none" strike="noStrike" dirty="0"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 smtClean="0">
                          <a:effectLst/>
                          <a:latin typeface="Times New Roman"/>
                        </a:rPr>
                        <a:t>-</a:t>
                      </a:r>
                      <a:endParaRPr lang="ru-RU" sz="8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158359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latin typeface="Times New Roman"/>
                        </a:rPr>
                        <a:t>1102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latin typeface="Times New Roman"/>
                        </a:rPr>
                        <a:t>Массовый спорт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Times New Roman"/>
                        </a:rPr>
                        <a:t>0,0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Times New Roman"/>
                        </a:rPr>
                        <a:t>0,0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Times New Roman"/>
                        </a:rPr>
                        <a:t>0,0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Times New Roman"/>
                        </a:rPr>
                        <a:t>0,0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>
                          <a:latin typeface="Times New Roman"/>
                        </a:rPr>
                        <a:t> </a:t>
                      </a:r>
                      <a:r>
                        <a:rPr lang="ru-RU" sz="900" b="0" i="0" u="none" strike="noStrike" dirty="0" smtClean="0">
                          <a:latin typeface="Times New Roman"/>
                        </a:rPr>
                        <a:t>0,0</a:t>
                      </a:r>
                      <a:endParaRPr lang="ru-RU" sz="900" b="0" i="0" u="none" strike="noStrike" dirty="0"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latin typeface="Times New Roman"/>
                        </a:rPr>
                        <a:t>0,0</a:t>
                      </a:r>
                      <a:r>
                        <a:rPr lang="ru-RU" sz="900" b="0" i="0" u="none" strike="noStrike" dirty="0"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latin typeface="Times New Roman"/>
                        </a:rPr>
                        <a:t>0,0</a:t>
                      </a:r>
                      <a:r>
                        <a:rPr lang="ru-RU" sz="900" b="0" i="0" u="none" strike="noStrike" dirty="0"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 dirty="0" smtClean="0">
                          <a:effectLst/>
                          <a:latin typeface="Times New Roman"/>
                        </a:rPr>
                        <a:t>-</a:t>
                      </a:r>
                      <a:endParaRPr lang="ru-RU" sz="8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313430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1" i="0" u="none" strike="noStrike">
                          <a:latin typeface="Times New Roman"/>
                        </a:rPr>
                        <a:t>1200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1" i="0" u="none" strike="noStrike">
                          <a:latin typeface="Times New Roman"/>
                        </a:rPr>
                        <a:t>Средства массовой информации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Times New Roman"/>
                        </a:rPr>
                        <a:t>2 241,3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Times New Roman"/>
                        </a:rPr>
                        <a:t>2 559,1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Times New Roman"/>
                        </a:rPr>
                        <a:t>2 559,1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Times New Roman"/>
                        </a:rPr>
                        <a:t>2 559,1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Times New Roman"/>
                        </a:rPr>
                        <a:t>114,2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419994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latin typeface="Times New Roman"/>
                        </a:rPr>
                        <a:t>1202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latin typeface="Times New Roman"/>
                        </a:rPr>
                        <a:t>Периодическая печать и издательства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Times New Roman"/>
                        </a:rPr>
                        <a:t>2 241,3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Times New Roman"/>
                        </a:rPr>
                        <a:t>2 559,1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Times New Roman"/>
                        </a:rPr>
                        <a:t>2 559,1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Times New Roman"/>
                        </a:rPr>
                        <a:t>2 559,1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Times New Roman"/>
                        </a:rPr>
                        <a:t>114,2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dirty="0" smtClean="0">
                          <a:latin typeface="Times New Roman" pitchFamily="18" charset="0"/>
                          <a:cs typeface="Times New Roman" pitchFamily="18" charset="0"/>
                        </a:rPr>
                        <a:t>Оплата произведена по фактически начисленным расходам </a:t>
                      </a:r>
                      <a:endParaRPr lang="ru-RU" sz="800" b="0" i="0" u="none" strike="noStrike" dirty="0" smtClean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l" fontAlgn="b"/>
                      <a:endParaRPr lang="ru-RU" sz="10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419994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1" i="0" u="none" strike="noStrike">
                          <a:latin typeface="Times New Roman"/>
                        </a:rPr>
                        <a:t>Расходы бюджета - ВСЕГО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Times New Roman"/>
                        </a:rPr>
                        <a:t>155 021,3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Times New Roman"/>
                        </a:rPr>
                        <a:t>145 693,2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Times New Roman"/>
                        </a:rPr>
                        <a:t>139 484,8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Times New Roman"/>
                        </a:rPr>
                        <a:t>138 833,8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Times New Roman"/>
                        </a:rPr>
                        <a:t>95,3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Times New Roman"/>
                        </a:rPr>
                        <a:t>99,5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>
                          <a:latin typeface="Times New Roman"/>
                        </a:rPr>
                        <a:t>89,6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1200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379786"/>
          </a:xfrm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tabLst/>
              <a:defRPr/>
            </a:pPr>
            <a:r>
              <a:rPr lang="ru-RU" sz="1600" b="1" dirty="0">
                <a:solidFill>
                  <a:sysClr val="windowText" lastClr="0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Исполнение расходов бюджета муниципального образования п. Михайловский Саратовской области за </a:t>
            </a:r>
            <a:r>
              <a:rPr lang="ru-RU" sz="1600" b="1" dirty="0" smtClean="0">
                <a:solidFill>
                  <a:sysClr val="windowText" lastClr="0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2024 </a:t>
            </a:r>
            <a:r>
              <a:rPr lang="ru-RU" sz="1600" b="1" dirty="0">
                <a:solidFill>
                  <a:sysClr val="windowText" lastClr="0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год</a:t>
            </a:r>
            <a:br>
              <a:rPr lang="ru-RU" sz="1600" b="1" dirty="0">
                <a:solidFill>
                  <a:sysClr val="windowText" lastClr="0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endParaRPr lang="ru-RU" sz="16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35825907"/>
              </p:ext>
            </p:extLst>
          </p:nvPr>
        </p:nvGraphicFramePr>
        <p:xfrm>
          <a:off x="672352" y="1124745"/>
          <a:ext cx="7952783" cy="41644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Диаграмма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90859874"/>
              </p:ext>
            </p:extLst>
          </p:nvPr>
        </p:nvGraphicFramePr>
        <p:xfrm>
          <a:off x="523876" y="810747"/>
          <a:ext cx="8039100" cy="465660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932298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8235" y="157083"/>
            <a:ext cx="8229600" cy="872844"/>
          </a:xfrm>
        </p:spPr>
        <p:txBody>
          <a:bodyPr/>
          <a:lstStyle/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Исполнение по расходам бюджета муниципального образования п. Михайловский Саратовской области в разрезе муниципальных программ за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2024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год</a:t>
            </a: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439947" y="1069495"/>
          <a:ext cx="8220974" cy="53301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53419"/>
                <a:gridCol w="957532"/>
                <a:gridCol w="733245"/>
                <a:gridCol w="681487"/>
                <a:gridCol w="905774"/>
                <a:gridCol w="759124"/>
                <a:gridCol w="601693"/>
                <a:gridCol w="1028700"/>
              </a:tblGrid>
              <a:tr h="37084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Наименование муниципальной программы</a:t>
                      </a:r>
                    </a:p>
                  </a:txBody>
                  <a:tcPr marL="9525" marR="9525" marT="9525" marB="0" anchor="ctr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Бюджетные назначения на </a:t>
                      </a: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2023 </a:t>
                      </a:r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 (по состоянию на </a:t>
                      </a: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01.01.20234года</a:t>
                      </a:r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)  </a:t>
                      </a:r>
                    </a:p>
                  </a:txBody>
                  <a:tcPr marL="9525" marR="9525" marT="9525" marB="0" anchor="ctr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Исполнено за </a:t>
                      </a: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2023 </a:t>
                      </a:r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 </a:t>
                      </a:r>
                    </a:p>
                  </a:txBody>
                  <a:tcPr marL="9525" marR="9525" marT="9525" marB="0" anchor="ctr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% исполнения к плану </a:t>
                      </a: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2023 </a:t>
                      </a:r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года</a:t>
                      </a:r>
                    </a:p>
                  </a:txBody>
                  <a:tcPr marL="9525" marR="9525" marT="9525" marB="0" anchor="ctr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Бюджетные назначения на </a:t>
                      </a: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2024 </a:t>
                      </a:r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 (по состоянию на </a:t>
                      </a: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01.01.2025 </a:t>
                      </a:r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года)  </a:t>
                      </a:r>
                    </a:p>
                  </a:txBody>
                  <a:tcPr marL="9525" marR="9525" marT="9525" marB="0" anchor="ctr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Исполнено за </a:t>
                      </a: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2024 </a:t>
                      </a:r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 </a:t>
                      </a:r>
                    </a:p>
                  </a:txBody>
                  <a:tcPr marL="9525" marR="9525" marT="9525" marB="0" anchor="ctr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% исполнения к  плану </a:t>
                      </a: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2024 </a:t>
                      </a:r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года</a:t>
                      </a:r>
                    </a:p>
                  </a:txBody>
                  <a:tcPr marL="9525" marR="9525" marT="9525" marB="0" anchor="ctr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Темп роста по исполнению </a:t>
                      </a: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2024/2023,%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rgbClr val="66CCFF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Профилактика терроризма и экстремизма в МО п. Михайловский на 2023-2025 годы; Профилактика терроризма и экстремизма в МО п. Михайловский на 2024-2026 годы</a:t>
                      </a:r>
                    </a:p>
                  </a:txBody>
                  <a:tcPr marL="9525" marR="9525" marT="9525" marB="0" anchor="b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5,9 </a:t>
                      </a:r>
                    </a:p>
                  </a:txBody>
                  <a:tcPr marL="9525" marR="9525" marT="9525" marB="0" anchor="b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5,9 </a:t>
                      </a:r>
                    </a:p>
                  </a:txBody>
                  <a:tcPr marL="9525" marR="9525" marT="9525" marB="0" anchor="b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5,9</a:t>
                      </a:r>
                    </a:p>
                  </a:txBody>
                  <a:tcPr marL="9525" marR="9525" marT="9525" marB="0" anchor="b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5,9</a:t>
                      </a:r>
                    </a:p>
                  </a:txBody>
                  <a:tcPr marL="9525" marR="9525" marT="9525" marB="0" anchor="b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</a:t>
                      </a:r>
                    </a:p>
                  </a:txBody>
                  <a:tcPr marL="9525" marR="9525" marT="9525" marB="0" anchor="b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</a:t>
                      </a:r>
                    </a:p>
                  </a:txBody>
                  <a:tcPr marL="9525" marR="9525" marT="9525" marB="0" anchor="b">
                    <a:solidFill>
                      <a:srgbClr val="66CCFF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Молодежная политика и оздоровление детей МО п. Михайловский Саратовской области на 2023-2025 годы; Молодежная политика и оздоровление детей МО п. Михайловский Саратовской области на 2024-2026 годы</a:t>
                      </a:r>
                    </a:p>
                  </a:txBody>
                  <a:tcPr marL="9525" marR="9525" marT="9525" marB="0" anchor="b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272,0 </a:t>
                      </a:r>
                    </a:p>
                  </a:txBody>
                  <a:tcPr marL="9525" marR="9525" marT="9525" marB="0" anchor="b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272,0 </a:t>
                      </a:r>
                    </a:p>
                  </a:txBody>
                  <a:tcPr marL="9525" marR="9525" marT="9525" marB="0" anchor="b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276,4</a:t>
                      </a:r>
                    </a:p>
                  </a:txBody>
                  <a:tcPr marL="9525" marR="9525" marT="9525" marB="0" anchor="b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276,4</a:t>
                      </a:r>
                    </a:p>
                  </a:txBody>
                  <a:tcPr marL="9525" marR="9525" marT="9525" marB="0" anchor="b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</a:t>
                      </a:r>
                    </a:p>
                  </a:txBody>
                  <a:tcPr marL="9525" marR="9525" marT="9525" marB="0" anchor="b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101,6</a:t>
                      </a:r>
                    </a:p>
                  </a:txBody>
                  <a:tcPr marL="9525" marR="9525" marT="9525" marB="0" anchor="b">
                    <a:solidFill>
                      <a:srgbClr val="66CCFF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Повышение безопасности дорожного движения в муниципальном образовании п. Михайловский Саратовской области на 2023-2025 годы; Повышение безопасности дорожного движения в муниципальном образовании п. Михайловский Саратовской области на 2024-2026 годы</a:t>
                      </a:r>
                    </a:p>
                  </a:txBody>
                  <a:tcPr marL="9525" marR="9525" marT="9525" marB="0" anchor="b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396,0 </a:t>
                      </a:r>
                    </a:p>
                  </a:txBody>
                  <a:tcPr marL="9525" marR="9525" marT="9525" marB="0" anchor="b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396,0 </a:t>
                      </a:r>
                    </a:p>
                  </a:txBody>
                  <a:tcPr marL="9525" marR="9525" marT="9525" marB="0" anchor="b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3 230,0</a:t>
                      </a:r>
                    </a:p>
                  </a:txBody>
                  <a:tcPr marL="9525" marR="9525" marT="9525" marB="0" anchor="b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2 941,4</a:t>
                      </a:r>
                    </a:p>
                  </a:txBody>
                  <a:tcPr marL="9525" marR="9525" marT="9525" marB="0" anchor="b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91,1</a:t>
                      </a:r>
                    </a:p>
                  </a:txBody>
                  <a:tcPr marL="9525" marR="9525" marT="9525" marB="0" anchor="b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742,8</a:t>
                      </a:r>
                    </a:p>
                  </a:txBody>
                  <a:tcPr marL="9525" marR="9525" marT="9525" marB="0" anchor="b">
                    <a:solidFill>
                      <a:srgbClr val="66CCFF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Ремонт автомобильных дорог общего пользования, дворовых территорий многоквартирных домов, проездов к дворовым территориям многоквартирных домов на территории муниципального образования поселок Михайловский Саратовской области на 2023-2025 годы; Ремонт автомобильных дорог общего пользования, дворовых территорий многоквартирных домов, проездов к дворовым территориям многоквартирных домов на территории муниципального образования поселок Михайловский Саратовской области на 2024-2026 годы</a:t>
                      </a:r>
                    </a:p>
                  </a:txBody>
                  <a:tcPr marL="9525" marR="9525" marT="9525" marB="0" anchor="b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4 523,9 </a:t>
                      </a:r>
                    </a:p>
                  </a:txBody>
                  <a:tcPr marL="9525" marR="9525" marT="9525" marB="0" anchor="b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2 691,1 </a:t>
                      </a:r>
                    </a:p>
                  </a:txBody>
                  <a:tcPr marL="9525" marR="9525" marT="9525" marB="0" anchor="b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59,5 </a:t>
                      </a:r>
                    </a:p>
                  </a:txBody>
                  <a:tcPr marL="9525" marR="9525" marT="9525" marB="0" anchor="b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5 159,3</a:t>
                      </a:r>
                    </a:p>
                  </a:txBody>
                  <a:tcPr marL="9525" marR="9525" marT="9525" marB="0" anchor="b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4 060,0</a:t>
                      </a:r>
                    </a:p>
                  </a:txBody>
                  <a:tcPr marL="9525" marR="9525" marT="9525" marB="0" anchor="b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78,7</a:t>
                      </a:r>
                    </a:p>
                  </a:txBody>
                  <a:tcPr marL="9525" marR="9525" marT="9525" marB="0" anchor="b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150,9</a:t>
                      </a:r>
                    </a:p>
                  </a:txBody>
                  <a:tcPr marL="9525" marR="9525" marT="9525" marB="0" anchor="b">
                    <a:solidFill>
                      <a:srgbClr val="66CCFF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Развитие местного самоуправления в муниципальном образовании п. Михайловский Саратовской области на 2023-2025 годы; Развитие местного самоуправления в муниципальном образовании п. Михайловский Саратовской области на 2024-2026 годы</a:t>
                      </a:r>
                    </a:p>
                  </a:txBody>
                  <a:tcPr marL="9525" marR="9525" marT="9525" marB="0" anchor="b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8 323,9 </a:t>
                      </a:r>
                    </a:p>
                  </a:txBody>
                  <a:tcPr marL="9525" marR="9525" marT="9525" marB="0" anchor="b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8 323,9 </a:t>
                      </a:r>
                    </a:p>
                  </a:txBody>
                  <a:tcPr marL="9525" marR="9525" marT="9525" marB="0" anchor="b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9 849,2</a:t>
                      </a:r>
                    </a:p>
                  </a:txBody>
                  <a:tcPr marL="9525" marR="9525" marT="9525" marB="0" anchor="b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9 849,2</a:t>
                      </a:r>
                    </a:p>
                  </a:txBody>
                  <a:tcPr marL="9525" marR="9525" marT="9525" marB="0" anchor="b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</a:t>
                      </a:r>
                    </a:p>
                  </a:txBody>
                  <a:tcPr marL="9525" marR="9525" marT="9525" marB="0" anchor="b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118,3</a:t>
                      </a:r>
                    </a:p>
                  </a:txBody>
                  <a:tcPr marL="9525" marR="9525" marT="9525" marB="0" anchor="b">
                    <a:solidFill>
                      <a:srgbClr val="66CC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21157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70936" y="690114"/>
            <a:ext cx="8315864" cy="5436050"/>
          </a:xfrm>
        </p:spPr>
        <p:txBody>
          <a:bodyPr/>
          <a:lstStyle/>
          <a:p>
            <a:pPr algn="ctr"/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Исполнение по расходам бюджета муниципального образования п. Михайловский Саратовской области в разрезе муниципальных программ за 2024 год</a:t>
            </a:r>
            <a:endParaRPr lang="ru-RU" sz="1400" b="1" dirty="0"/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345057" y="1397000"/>
          <a:ext cx="8410756" cy="43316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24258"/>
                <a:gridCol w="977627"/>
                <a:gridCol w="748634"/>
                <a:gridCol w="695788"/>
                <a:gridCol w="924784"/>
                <a:gridCol w="775056"/>
                <a:gridCol w="614320"/>
                <a:gridCol w="1050289"/>
              </a:tblGrid>
              <a:tr h="59026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Наименование муниципальной программы</a:t>
                      </a:r>
                    </a:p>
                  </a:txBody>
                  <a:tcPr marL="9525" marR="9525" marT="9525" marB="0" anchor="ctr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Бюджетные назначения на </a:t>
                      </a: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2023 </a:t>
                      </a:r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 (по состоянию на </a:t>
                      </a: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01.01.20234года</a:t>
                      </a:r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)  </a:t>
                      </a:r>
                    </a:p>
                  </a:txBody>
                  <a:tcPr marL="9525" marR="9525" marT="9525" marB="0" anchor="ctr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Исполнено за </a:t>
                      </a: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2023 </a:t>
                      </a:r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 </a:t>
                      </a:r>
                    </a:p>
                  </a:txBody>
                  <a:tcPr marL="9525" marR="9525" marT="9525" marB="0" anchor="ctr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% исполнения к плану </a:t>
                      </a: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2023 </a:t>
                      </a:r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года</a:t>
                      </a:r>
                    </a:p>
                  </a:txBody>
                  <a:tcPr marL="9525" marR="9525" marT="9525" marB="0" anchor="ctr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Бюджетные назначения на </a:t>
                      </a: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2024 </a:t>
                      </a:r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 (по состоянию на </a:t>
                      </a: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01.01.2025 </a:t>
                      </a:r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года)  </a:t>
                      </a:r>
                    </a:p>
                  </a:txBody>
                  <a:tcPr marL="9525" marR="9525" marT="9525" marB="0" anchor="ctr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Исполнено за </a:t>
                      </a: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2024 </a:t>
                      </a:r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 </a:t>
                      </a:r>
                    </a:p>
                  </a:txBody>
                  <a:tcPr marL="9525" marR="9525" marT="9525" marB="0" anchor="ctr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% исполнения к  плану </a:t>
                      </a: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2024 </a:t>
                      </a:r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года</a:t>
                      </a:r>
                    </a:p>
                  </a:txBody>
                  <a:tcPr marL="9525" marR="9525" marT="9525" marB="0" anchor="ctr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Темп роста по исполнению </a:t>
                      </a: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2024/2023,%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rgbClr val="66CCFF"/>
                    </a:solidFill>
                  </a:tcPr>
                </a:tc>
              </a:tr>
              <a:tr h="735006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Развитие дошкольного образования муниципального образования п. Михайловский Саратовской области на 2023-2025 годы; Развитие дошкольного образования муниципального образования п. Михайловский Саратовской области на 2024-2026 годы</a:t>
                      </a:r>
                    </a:p>
                  </a:txBody>
                  <a:tcPr marL="9525" marR="9525" marT="9525" marB="0" anchor="b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17 405,4 </a:t>
                      </a:r>
                    </a:p>
                  </a:txBody>
                  <a:tcPr marL="9525" marR="9525" marT="9525" marB="0" anchor="b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17 405,4 </a:t>
                      </a:r>
                    </a:p>
                  </a:txBody>
                  <a:tcPr marL="9525" marR="9525" marT="9525" marB="0" anchor="b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16 055,3</a:t>
                      </a:r>
                    </a:p>
                  </a:txBody>
                  <a:tcPr marL="9525" marR="9525" marT="9525" marB="0" anchor="b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16 040,8</a:t>
                      </a:r>
                    </a:p>
                  </a:txBody>
                  <a:tcPr marL="9525" marR="9525" marT="9525" marB="0" anchor="b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99,9</a:t>
                      </a:r>
                    </a:p>
                  </a:txBody>
                  <a:tcPr marL="9525" marR="9525" marT="9525" marB="0" anchor="b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92,2</a:t>
                      </a:r>
                    </a:p>
                  </a:txBody>
                  <a:tcPr marL="9525" marR="9525" marT="9525" marB="0" anchor="b">
                    <a:solidFill>
                      <a:srgbClr val="66CCFF"/>
                    </a:solidFill>
                  </a:tcPr>
                </a:tc>
              </a:tr>
              <a:tr h="440249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Развитие культуры в муниципальном образовании поселок Михайловский Саратовской области на 2022-2024 годы; Развитие культуры в муниципальном образовании поселок Михайловский Саратовской области на 2024-2026 годы</a:t>
                      </a:r>
                    </a:p>
                  </a:txBody>
                  <a:tcPr marL="9525" marR="9525" marT="9525" marB="0" anchor="b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4 345,3 </a:t>
                      </a:r>
                    </a:p>
                  </a:txBody>
                  <a:tcPr marL="9525" marR="9525" marT="9525" marB="0" anchor="b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4 345,3 </a:t>
                      </a:r>
                    </a:p>
                  </a:txBody>
                  <a:tcPr marL="9525" marR="9525" marT="9525" marB="0" anchor="b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4 083,0</a:t>
                      </a:r>
                    </a:p>
                  </a:txBody>
                  <a:tcPr marL="9525" marR="9525" marT="9525" marB="0" anchor="b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4 083,0</a:t>
                      </a:r>
                    </a:p>
                  </a:txBody>
                  <a:tcPr marL="9525" marR="9525" marT="9525" marB="0" anchor="b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</a:t>
                      </a:r>
                    </a:p>
                  </a:txBody>
                  <a:tcPr marL="9525" marR="9525" marT="9525" marB="0" anchor="b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94,0</a:t>
                      </a:r>
                    </a:p>
                  </a:txBody>
                  <a:tcPr marL="9525" marR="9525" marT="9525" marB="0" anchor="b">
                    <a:solidFill>
                      <a:srgbClr val="66CCFF"/>
                    </a:solidFill>
                  </a:tcPr>
                </a:tc>
              </a:tr>
              <a:tr h="445527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Благоустройство территории муниципального образования поселок Михайловский Саратовской области на 2023-2025 годы; Благоустройство территории муниципального образования поселок Михайловский Саратовской области на 2024-2026 годы</a:t>
                      </a:r>
                    </a:p>
                  </a:txBody>
                  <a:tcPr marL="9525" marR="9525" marT="9525" marB="0" anchor="b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3 663,6 </a:t>
                      </a:r>
                    </a:p>
                  </a:txBody>
                  <a:tcPr marL="9525" marR="9525" marT="9525" marB="0" anchor="b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3 541,5 </a:t>
                      </a:r>
                    </a:p>
                  </a:txBody>
                  <a:tcPr marL="9525" marR="9525" marT="9525" marB="0" anchor="b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96,7 </a:t>
                      </a:r>
                    </a:p>
                  </a:txBody>
                  <a:tcPr marL="9525" marR="9525" marT="9525" marB="0" anchor="b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3 359,2</a:t>
                      </a:r>
                    </a:p>
                  </a:txBody>
                  <a:tcPr marL="9525" marR="9525" marT="9525" marB="0" anchor="b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2 858,8</a:t>
                      </a:r>
                    </a:p>
                  </a:txBody>
                  <a:tcPr marL="9525" marR="9525" marT="9525" marB="0" anchor="b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85,1</a:t>
                      </a:r>
                    </a:p>
                  </a:txBody>
                  <a:tcPr marL="9525" marR="9525" marT="9525" marB="0" anchor="b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80,7</a:t>
                      </a:r>
                    </a:p>
                  </a:txBody>
                  <a:tcPr marL="9525" marR="9525" marT="9525" marB="0" anchor="b">
                    <a:solidFill>
                      <a:srgbClr val="66CCFF"/>
                    </a:solidFill>
                  </a:tcPr>
                </a:tc>
              </a:tr>
              <a:tr h="735006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Снижение рисков и смягчение последствий чрезвычайных ситуаций природного и техногенного характера на территории муниципального образования поселок Михайловский в 2023-2025 годах; Снижение рисков и смягчение последствий чрезвычайных ситуаций природного и техногенного характера на территории муниципального образования поселок Михайловский в 2024-2026 годах</a:t>
                      </a:r>
                    </a:p>
                  </a:txBody>
                  <a:tcPr marL="9525" marR="9525" marT="9525" marB="0" anchor="b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5 114,1 </a:t>
                      </a:r>
                    </a:p>
                  </a:txBody>
                  <a:tcPr marL="9525" marR="9525" marT="9525" marB="0" anchor="b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5 114,1 </a:t>
                      </a:r>
                    </a:p>
                  </a:txBody>
                  <a:tcPr marL="9525" marR="9525" marT="9525" marB="0" anchor="b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4 825,6</a:t>
                      </a:r>
                    </a:p>
                  </a:txBody>
                  <a:tcPr marL="9525" marR="9525" marT="9525" marB="0" anchor="b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4 825,6</a:t>
                      </a:r>
                    </a:p>
                  </a:txBody>
                  <a:tcPr marL="9525" marR="9525" marT="9525" marB="0" anchor="b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</a:t>
                      </a:r>
                    </a:p>
                  </a:txBody>
                  <a:tcPr marL="9525" marR="9525" marT="9525" marB="0" anchor="b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94,4</a:t>
                      </a:r>
                    </a:p>
                  </a:txBody>
                  <a:tcPr marL="9525" marR="9525" marT="9525" marB="0" anchor="b">
                    <a:solidFill>
                      <a:srgbClr val="66CC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65710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188640"/>
            <a:ext cx="8003232" cy="510100"/>
          </a:xfrm>
        </p:spPr>
        <p:txBody>
          <a:bodyPr/>
          <a:lstStyle/>
          <a:p>
            <a:pPr lvl="0" eaLnBrk="1" fontAlgn="ctr" hangingPunct="1">
              <a:spcBef>
                <a:spcPts val="0"/>
              </a:spcBef>
              <a:spcAft>
                <a:spcPts val="0"/>
              </a:spcAft>
            </a:pPr>
            <a:r>
              <a:rPr lang="ru-RU" sz="1600" b="1" kern="1200" dirty="0">
                <a:solidFill>
                  <a:srgbClr val="000000"/>
                </a:solidFill>
                <a:latin typeface="Times New Roman"/>
                <a:cs typeface="+mn-cs"/>
              </a:rPr>
              <a:t>Анализ исполнения доходной части бюджета муниципального образования п. Михайловский Саратовской области за </a:t>
            </a:r>
            <a:r>
              <a:rPr lang="ru-RU" sz="1600" b="1" kern="1200" dirty="0" smtClean="0">
                <a:solidFill>
                  <a:srgbClr val="000000"/>
                </a:solidFill>
                <a:latin typeface="Times New Roman"/>
                <a:cs typeface="+mn-cs"/>
              </a:rPr>
              <a:t>2024 </a:t>
            </a:r>
            <a:r>
              <a:rPr lang="ru-RU" sz="1600" b="1" kern="1200" dirty="0">
                <a:solidFill>
                  <a:srgbClr val="000000"/>
                </a:solidFill>
                <a:latin typeface="Times New Roman"/>
                <a:cs typeface="+mn-cs"/>
              </a:rPr>
              <a:t>год</a:t>
            </a:r>
            <a:br>
              <a:rPr lang="ru-RU" sz="1600" b="1" kern="1200" dirty="0">
                <a:solidFill>
                  <a:srgbClr val="000000"/>
                </a:solidFill>
                <a:latin typeface="Times New Roman"/>
                <a:cs typeface="+mn-cs"/>
              </a:rPr>
            </a:br>
            <a:endParaRPr lang="ru-RU" sz="16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22019028"/>
              </p:ext>
            </p:extLst>
          </p:nvPr>
        </p:nvGraphicFramePr>
        <p:xfrm>
          <a:off x="326545" y="646981"/>
          <a:ext cx="8553451" cy="490283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100936"/>
                <a:gridCol w="2280008"/>
                <a:gridCol w="486206"/>
                <a:gridCol w="609600"/>
                <a:gridCol w="657225"/>
                <a:gridCol w="733425"/>
                <a:gridCol w="757982"/>
                <a:gridCol w="643909"/>
                <a:gridCol w="512634"/>
                <a:gridCol w="771526"/>
              </a:tblGrid>
              <a:tr h="266001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Наименование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Исполнено за 2023 год (по состоянию на 01.01.2024г)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Уточненные бюджетные назначения 2024 года (по состоянию на 01.01.2025г)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Кассовый план по состоянию на 01.01.2025г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Исполнено за </a:t>
                      </a: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2024 </a:t>
                      </a:r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 (по состоянию на </a:t>
                      </a: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01.01.2025г</a:t>
                      </a:r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% исполнения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причины отклонения исполнения от плановых значений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49034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 уточненным бюджетным </a:t>
                      </a: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назначениям 2024г.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 кассовому плану</a:t>
                      </a:r>
                      <a:b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2024г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  </a:t>
                      </a:r>
                      <a:r>
                        <a:rPr lang="ru-RU" sz="8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соответ-ствующему</a:t>
                      </a: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периоду</a:t>
                      </a:r>
                    </a:p>
                    <a:p>
                      <a:pPr algn="ctr" fontAlgn="ctr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2023г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127828"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183269"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1 00 00000 00 0000 000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НАЛОГОВЫЕ И НЕНАЛОГОВЫЕ ДОХОДЫ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28 555,0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31 170,3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31 170,3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41 785,7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134,1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134,1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146,3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-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276035"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1 01 00000 00 0000 000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НАЛОГИ НА ПРИБЫЛЬ, ДОХОДЫ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14 065,8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20 630,2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20 630,2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28 523,4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138,3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138,3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202,8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700" b="1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276035"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1 01 02000 01 0000 110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Налог на доходы физических лиц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14 065,8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20 630,2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20 630,2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28 523,4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138,3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138,3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202,8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Увеличение</a:t>
                      </a:r>
                      <a:r>
                        <a:rPr lang="ru-RU" sz="6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</a:t>
                      </a:r>
                      <a:r>
                        <a:rPr lang="ru-RU" sz="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налоговых агентов</a:t>
                      </a:r>
                    </a:p>
                    <a:p>
                      <a:pPr algn="l" fontAlgn="t"/>
                      <a:endParaRPr lang="ru-RU" sz="6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748546"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1 03 00000 00 0000 000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НАЛОГИ НА ТОВАРЫ (РАБОТЫ, УСЛУГИ), РЕАЛИЗУЕМЫЕ НА ТЕРРИТОРИИ РОССИЙСКОЙ ФЕДЕРАЦИИ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3 410,5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3 104,2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3 104,2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3 620,7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116,6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116,6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106,2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По данному доходному источнику поступления сложились с учетом дифференцированного норматива отчислений, рассчитанного исходя из протяженности автомобильных дорог местного значения</a:t>
                      </a:r>
                      <a:endParaRPr lang="ru-RU" sz="6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720655"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1 03 02230 01 0000 110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Доходы от уплаты акцизов на дизельное топливо, подлежащие распределению между бюджетами субъектов Российской Федерации и местными бюджетами с учетом установленных дифференцированных нормативов отчислений в местные бюджеты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1 767,2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1 433,3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1 433,3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1 870,6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130,5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130,5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105,9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-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1104068"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1 03 02240 01 0000 110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Доходы от уплаты акцизов на моторные масла для дизельных и (или) карбюраторных (инжекторных) двигателей, подлежащие распределению между бюджетами субъектов Российской Федерации и местными бюджетами с учетом установленных дифференцированных нормативов отчислений в местные бюджеты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9,2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10,4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10,4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10,8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103,8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103,8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117,4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-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01532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70936" y="690114"/>
            <a:ext cx="8315864" cy="5436050"/>
          </a:xfrm>
        </p:spPr>
        <p:txBody>
          <a:bodyPr/>
          <a:lstStyle/>
          <a:p>
            <a:pPr algn="ctr"/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Исполнение по расходам бюджета муниципального образования п. Михайловский Саратовской области в разрезе муниципальных программ за 2024 год</a:t>
            </a:r>
            <a:endParaRPr lang="ru-RU" sz="1400" b="1" dirty="0"/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345057" y="1397001"/>
          <a:ext cx="8410756" cy="499818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24258"/>
                <a:gridCol w="977627"/>
                <a:gridCol w="748634"/>
                <a:gridCol w="695788"/>
                <a:gridCol w="924784"/>
                <a:gridCol w="775056"/>
                <a:gridCol w="614320"/>
                <a:gridCol w="1050289"/>
              </a:tblGrid>
              <a:tr h="50290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Наименование муниципальной программы</a:t>
                      </a:r>
                    </a:p>
                  </a:txBody>
                  <a:tcPr marL="9525" marR="9525" marT="9525" marB="0" anchor="ctr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Бюджетные назначения на </a:t>
                      </a: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2023 </a:t>
                      </a:r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 (по состоянию на </a:t>
                      </a: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01.01.20234года</a:t>
                      </a:r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)  </a:t>
                      </a:r>
                    </a:p>
                  </a:txBody>
                  <a:tcPr marL="9525" marR="9525" marT="9525" marB="0" anchor="ctr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Исполнено за </a:t>
                      </a: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2023 </a:t>
                      </a:r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 </a:t>
                      </a:r>
                    </a:p>
                  </a:txBody>
                  <a:tcPr marL="9525" marR="9525" marT="9525" marB="0" anchor="ctr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% исполнения к плану </a:t>
                      </a: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2023 </a:t>
                      </a:r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года</a:t>
                      </a:r>
                    </a:p>
                  </a:txBody>
                  <a:tcPr marL="9525" marR="9525" marT="9525" marB="0" anchor="ctr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Бюджетные назначения на </a:t>
                      </a: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2024 </a:t>
                      </a:r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 (по состоянию на </a:t>
                      </a: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01.01.2025 </a:t>
                      </a:r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года)  </a:t>
                      </a:r>
                    </a:p>
                  </a:txBody>
                  <a:tcPr marL="9525" marR="9525" marT="9525" marB="0" anchor="ctr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Исполнено за </a:t>
                      </a: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2024 </a:t>
                      </a:r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 </a:t>
                      </a:r>
                    </a:p>
                  </a:txBody>
                  <a:tcPr marL="9525" marR="9525" marT="9525" marB="0" anchor="ctr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% исполнения к  плану </a:t>
                      </a: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2024 </a:t>
                      </a:r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года</a:t>
                      </a:r>
                    </a:p>
                  </a:txBody>
                  <a:tcPr marL="9525" marR="9525" marT="9525" marB="0" anchor="ctr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Темп роста по исполнению </a:t>
                      </a: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2024/2023,%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rgbClr val="66CCFF"/>
                    </a:solidFill>
                  </a:tcPr>
                </a:tc>
              </a:tr>
              <a:tr h="1036885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Поддержка и развитие печатного средства массовой информации муниципального образования поселок  Михайловский Саратовской области муниципального учреждения «Редакция газеты «Михайловские новости» муниципального образования поселок Михайловский Саратовской области на 2021 - 2023 годы; Поддержка и развитие печатного средства массовой информации муниципального образования поселок  Михайловский Саратовской области муниципального учреждения «Редакция газеты «Михайловские новости» муниципального образования поселок Михайловский Саратовской области на 2024 - 2026 годы</a:t>
                      </a:r>
                    </a:p>
                  </a:txBody>
                  <a:tcPr marL="9525" marR="9525" marT="9525" marB="0" anchor="b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2 241,3 </a:t>
                      </a:r>
                    </a:p>
                  </a:txBody>
                  <a:tcPr marL="9525" marR="9525" marT="9525" marB="0" anchor="b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2 241,3 </a:t>
                      </a:r>
                    </a:p>
                  </a:txBody>
                  <a:tcPr marL="9525" marR="9525" marT="9525" marB="0" anchor="b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2 559,1</a:t>
                      </a:r>
                    </a:p>
                  </a:txBody>
                  <a:tcPr marL="9525" marR="9525" marT="9525" marB="0" anchor="b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2 559,1</a:t>
                      </a:r>
                    </a:p>
                  </a:txBody>
                  <a:tcPr marL="9525" marR="9525" marT="9525" marB="0" anchor="b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</a:t>
                      </a:r>
                    </a:p>
                  </a:txBody>
                  <a:tcPr marL="9525" marR="9525" marT="9525" marB="0" anchor="b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114,2</a:t>
                      </a:r>
                    </a:p>
                  </a:txBody>
                  <a:tcPr marL="9525" marR="9525" marT="9525" marB="0" anchor="b">
                    <a:solidFill>
                      <a:srgbClr val="66CCFF"/>
                    </a:solidFill>
                  </a:tcPr>
                </a:tc>
              </a:tr>
              <a:tr h="375091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Поддержка и развитие общего образования п. Михайловский Саратовской области муниципального общеобразовательного учреждения «Средняя общеобразовательная школа МО п. Михайловский» на 2023-2025 годы; Поддержка и развитие общего образования п. Михайловский Саратовской области муниципального общеобразовательного учреждения «Средняя общеобразовательная школа МО п. Михайловский» на 2024-2026 годы</a:t>
                      </a:r>
                    </a:p>
                  </a:txBody>
                  <a:tcPr marL="9525" marR="9525" marT="9525" marB="0" anchor="b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33 627,4 </a:t>
                      </a:r>
                    </a:p>
                  </a:txBody>
                  <a:tcPr marL="9525" marR="9525" marT="9525" marB="0" anchor="b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33 619,6 </a:t>
                      </a:r>
                    </a:p>
                  </a:txBody>
                  <a:tcPr marL="9525" marR="9525" marT="9525" marB="0" anchor="b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41 001,0</a:t>
                      </a:r>
                    </a:p>
                  </a:txBody>
                  <a:tcPr marL="9525" marR="9525" marT="9525" marB="0" anchor="b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40 979,0</a:t>
                      </a:r>
                    </a:p>
                  </a:txBody>
                  <a:tcPr marL="9525" marR="9525" marT="9525" marB="0" anchor="b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99,9</a:t>
                      </a:r>
                    </a:p>
                  </a:txBody>
                  <a:tcPr marL="9525" marR="9525" marT="9525" marB="0" anchor="b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121,9</a:t>
                      </a:r>
                    </a:p>
                  </a:txBody>
                  <a:tcPr marL="9525" marR="9525" marT="9525" marB="0" anchor="b">
                    <a:solidFill>
                      <a:srgbClr val="66CCFF"/>
                    </a:solidFill>
                  </a:tcPr>
                </a:tc>
              </a:tr>
              <a:tr h="379588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Управление имуществом муниципального образования п. Михайловский на 2023-2025 годы; Управление имуществом муниципального образования п. Михайловский на 2024-2026 годы</a:t>
                      </a:r>
                    </a:p>
                  </a:txBody>
                  <a:tcPr marL="9525" marR="9525" marT="9525" marB="0" anchor="b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5 220,2 </a:t>
                      </a:r>
                    </a:p>
                  </a:txBody>
                  <a:tcPr marL="9525" marR="9525" marT="9525" marB="0" anchor="b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4 938,1 </a:t>
                      </a:r>
                    </a:p>
                  </a:txBody>
                  <a:tcPr marL="9525" marR="9525" marT="9525" marB="0" anchor="b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94,6 </a:t>
                      </a:r>
                    </a:p>
                  </a:txBody>
                  <a:tcPr marL="9525" marR="9525" marT="9525" marB="0" anchor="b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12 370,0</a:t>
                      </a:r>
                    </a:p>
                  </a:txBody>
                  <a:tcPr marL="9525" marR="9525" marT="9525" marB="0" anchor="b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8 564,8</a:t>
                      </a:r>
                    </a:p>
                  </a:txBody>
                  <a:tcPr marL="9525" marR="9525" marT="9525" marB="0" anchor="b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69,2</a:t>
                      </a:r>
                    </a:p>
                  </a:txBody>
                  <a:tcPr marL="9525" marR="9525" marT="9525" marB="0" anchor="b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173,4</a:t>
                      </a:r>
                    </a:p>
                  </a:txBody>
                  <a:tcPr marL="9525" marR="9525" marT="9525" marB="0" anchor="b">
                    <a:solidFill>
                      <a:srgbClr val="66CCFF"/>
                    </a:solidFill>
                  </a:tcPr>
                </a:tc>
              </a:tr>
              <a:tr h="626223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Формирование комфортной городской среды на территории муниципального образования п. Михайловский Саратовской области на 2018 – 2024 годы</a:t>
                      </a:r>
                    </a:p>
                  </a:txBody>
                  <a:tcPr marL="9525" marR="9525" marT="9525" marB="0" anchor="b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10 275,8 </a:t>
                      </a:r>
                    </a:p>
                  </a:txBody>
                  <a:tcPr marL="9525" marR="9525" marT="9525" marB="0" anchor="b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10 275,8 </a:t>
                      </a:r>
                    </a:p>
                  </a:txBody>
                  <a:tcPr marL="9525" marR="9525" marT="9525" marB="0" anchor="b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8 944,8</a:t>
                      </a:r>
                    </a:p>
                  </a:txBody>
                  <a:tcPr marL="9525" marR="9525" marT="9525" marB="0" anchor="b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8 944,8</a:t>
                      </a:r>
                    </a:p>
                  </a:txBody>
                  <a:tcPr marL="9525" marR="9525" marT="9525" marB="0" anchor="b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</a:t>
                      </a:r>
                    </a:p>
                  </a:txBody>
                  <a:tcPr marL="9525" marR="9525" marT="9525" marB="0" anchor="b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87,0</a:t>
                      </a:r>
                    </a:p>
                  </a:txBody>
                  <a:tcPr marL="9525" marR="9525" marT="9525" marB="0" anchor="b">
                    <a:solidFill>
                      <a:srgbClr val="66CC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65710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70936" y="690114"/>
            <a:ext cx="8315864" cy="5436050"/>
          </a:xfrm>
        </p:spPr>
        <p:txBody>
          <a:bodyPr/>
          <a:lstStyle/>
          <a:p>
            <a:pPr algn="ctr"/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Исполнение по расходам бюджета муниципального образования п. Михайловский Саратовской области в разрезе муниципальных программ за 2024 год</a:t>
            </a:r>
            <a:endParaRPr lang="ru-RU" sz="1400" b="1" dirty="0"/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345057" y="1397001"/>
          <a:ext cx="8410756" cy="39085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24258"/>
                <a:gridCol w="977627"/>
                <a:gridCol w="748634"/>
                <a:gridCol w="695788"/>
                <a:gridCol w="924784"/>
                <a:gridCol w="775056"/>
                <a:gridCol w="614320"/>
                <a:gridCol w="1050289"/>
              </a:tblGrid>
              <a:tr h="50290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Наименование муниципальной программы</a:t>
                      </a:r>
                    </a:p>
                  </a:txBody>
                  <a:tcPr marL="9525" marR="9525" marT="9525" marB="0" anchor="ctr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Бюджетные назначения на </a:t>
                      </a: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2023 </a:t>
                      </a:r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 (по состоянию на </a:t>
                      </a: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01.01.20234года</a:t>
                      </a:r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)  </a:t>
                      </a:r>
                    </a:p>
                  </a:txBody>
                  <a:tcPr marL="9525" marR="9525" marT="9525" marB="0" anchor="ctr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Исполнено за </a:t>
                      </a: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2023 </a:t>
                      </a:r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 </a:t>
                      </a:r>
                    </a:p>
                  </a:txBody>
                  <a:tcPr marL="9525" marR="9525" marT="9525" marB="0" anchor="ctr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% исполнения к плану </a:t>
                      </a: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2023 </a:t>
                      </a:r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года</a:t>
                      </a:r>
                    </a:p>
                  </a:txBody>
                  <a:tcPr marL="9525" marR="9525" marT="9525" marB="0" anchor="ctr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Бюджетные назначения на </a:t>
                      </a: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2024 </a:t>
                      </a:r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 (по состоянию на </a:t>
                      </a: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01.01.2025 </a:t>
                      </a:r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года)  </a:t>
                      </a:r>
                    </a:p>
                  </a:txBody>
                  <a:tcPr marL="9525" marR="9525" marT="9525" marB="0" anchor="ctr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Исполнено за </a:t>
                      </a: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2024 </a:t>
                      </a:r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 </a:t>
                      </a:r>
                    </a:p>
                  </a:txBody>
                  <a:tcPr marL="9525" marR="9525" marT="9525" marB="0" anchor="ctr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% исполнения к  плану </a:t>
                      </a: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2024 </a:t>
                      </a:r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года</a:t>
                      </a:r>
                    </a:p>
                  </a:txBody>
                  <a:tcPr marL="9525" marR="9525" marT="9525" marB="0" anchor="ctr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Темп роста по исполнению </a:t>
                      </a: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2024/2023,%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rgbClr val="66CCFF"/>
                    </a:solidFill>
                  </a:tcPr>
                </a:tc>
              </a:tr>
              <a:tr h="1036885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Развитие дополнительного образования детей в МО п.Михайловский Саратовской области на 2023 – 2025 годы; Развитие дополнительного образования детей в МО п.Михайловский Саратовской области на 2024 – 2026 годы</a:t>
                      </a:r>
                    </a:p>
                  </a:txBody>
                  <a:tcPr marL="9525" marR="9525" marT="9525" marB="0" anchor="b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5 027,3 </a:t>
                      </a:r>
                    </a:p>
                  </a:txBody>
                  <a:tcPr marL="9525" marR="9525" marT="9525" marB="0" anchor="b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5 027,3 </a:t>
                      </a:r>
                    </a:p>
                  </a:txBody>
                  <a:tcPr marL="9525" marR="9525" marT="9525" marB="0" anchor="b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5 725,7</a:t>
                      </a:r>
                    </a:p>
                  </a:txBody>
                  <a:tcPr marL="9525" marR="9525" marT="9525" marB="0" anchor="b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5 455,2</a:t>
                      </a:r>
                    </a:p>
                  </a:txBody>
                  <a:tcPr marL="9525" marR="9525" marT="9525" marB="0" anchor="b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95,3</a:t>
                      </a:r>
                    </a:p>
                  </a:txBody>
                  <a:tcPr marL="9525" marR="9525" marT="9525" marB="0" anchor="b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108,5</a:t>
                      </a:r>
                    </a:p>
                  </a:txBody>
                  <a:tcPr marL="9525" marR="9525" marT="9525" marB="0" anchor="b">
                    <a:solidFill>
                      <a:srgbClr val="66CCFF"/>
                    </a:solidFill>
                  </a:tcPr>
                </a:tc>
              </a:tr>
              <a:tr h="375091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Благоустройство территории в муниципальном образовании поселок Михайловский Саратовской области на 2022-2026 годы</a:t>
                      </a:r>
                    </a:p>
                  </a:txBody>
                  <a:tcPr marL="9525" marR="9525" marT="9525" marB="0" anchor="b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3 057,8 </a:t>
                      </a:r>
                    </a:p>
                  </a:txBody>
                  <a:tcPr marL="9525" marR="9525" marT="9525" marB="0" anchor="b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3 051,8 </a:t>
                      </a:r>
                    </a:p>
                  </a:txBody>
                  <a:tcPr marL="9525" marR="9525" marT="9525" marB="0" anchor="b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99,8 </a:t>
                      </a:r>
                    </a:p>
                  </a:txBody>
                  <a:tcPr marL="9525" marR="9525" marT="9525" marB="0" anchor="b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0,0</a:t>
                      </a:r>
                    </a:p>
                  </a:txBody>
                  <a:tcPr marL="9525" marR="9525" marT="9525" marB="0" anchor="b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0,0</a:t>
                      </a:r>
                    </a:p>
                  </a:txBody>
                  <a:tcPr marL="9525" marR="9525" marT="9525" marB="0" anchor="b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b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0,0</a:t>
                      </a:r>
                    </a:p>
                  </a:txBody>
                  <a:tcPr marL="9525" marR="9525" marT="9525" marB="0" anchor="b">
                    <a:solidFill>
                      <a:srgbClr val="66CCFF"/>
                    </a:solidFill>
                  </a:tcPr>
                </a:tc>
              </a:tr>
              <a:tr h="379588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Строительство, реконструкция, капитальный ремонт жилого фонда, объектов социальной и инженерной инфраструктуры муниципального образования поселок Михайловский Саратовской области на 2022 - 2024 годы</a:t>
                      </a:r>
                    </a:p>
                  </a:txBody>
                  <a:tcPr marL="9525" marR="9525" marT="9525" marB="0" anchor="b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130,0 </a:t>
                      </a:r>
                    </a:p>
                  </a:txBody>
                  <a:tcPr marL="9525" marR="9525" marT="9525" marB="0" anchor="b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130,0 </a:t>
                      </a:r>
                    </a:p>
                  </a:txBody>
                  <a:tcPr marL="9525" marR="9525" marT="9525" marB="0" anchor="b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20,5</a:t>
                      </a:r>
                    </a:p>
                  </a:txBody>
                  <a:tcPr marL="9525" marR="9525" marT="9525" marB="0" anchor="b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20,5</a:t>
                      </a:r>
                    </a:p>
                  </a:txBody>
                  <a:tcPr marL="9525" marR="9525" marT="9525" marB="0" anchor="b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</a:t>
                      </a:r>
                    </a:p>
                  </a:txBody>
                  <a:tcPr marL="9525" marR="9525" marT="9525" marB="0" anchor="b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15,8</a:t>
                      </a:r>
                    </a:p>
                  </a:txBody>
                  <a:tcPr marL="9525" marR="9525" marT="9525" marB="0" anchor="b">
                    <a:solidFill>
                      <a:srgbClr val="66CCFF"/>
                    </a:solidFill>
                  </a:tcPr>
                </a:tc>
              </a:tr>
              <a:tr h="626223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Профилактика правонарушений и усиление борьбы с преступностью в муниципальном образовании п. Михайловский на 2024-2026 годы</a:t>
                      </a:r>
                    </a:p>
                  </a:txBody>
                  <a:tcPr marL="9525" marR="9525" marT="9525" marB="0" anchor="b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0,0 </a:t>
                      </a:r>
                    </a:p>
                  </a:txBody>
                  <a:tcPr marL="9525" marR="9525" marT="9525" marB="0" anchor="b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0,0 </a:t>
                      </a:r>
                    </a:p>
                  </a:txBody>
                  <a:tcPr marL="9525" marR="9525" marT="9525" marB="0" anchor="b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b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2,5</a:t>
                      </a:r>
                    </a:p>
                  </a:txBody>
                  <a:tcPr marL="9525" marR="9525" marT="9525" marB="0" anchor="b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0,0</a:t>
                      </a:r>
                    </a:p>
                  </a:txBody>
                  <a:tcPr marL="9525" marR="9525" marT="9525" marB="0" anchor="b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0,0</a:t>
                      </a:r>
                    </a:p>
                  </a:txBody>
                  <a:tcPr marL="9525" marR="9525" marT="9525" marB="0" anchor="b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b">
                    <a:solidFill>
                      <a:srgbClr val="66CCFF"/>
                    </a:solidFill>
                  </a:tcPr>
                </a:tc>
              </a:tr>
              <a:tr h="626223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ИТОГО</a:t>
                      </a:r>
                    </a:p>
                  </a:txBody>
                  <a:tcPr marL="9525" marR="9525" marT="9525" marB="0" anchor="b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103 629,9 </a:t>
                      </a:r>
                    </a:p>
                  </a:txBody>
                  <a:tcPr marL="9525" marR="9525" marT="9525" marB="0" anchor="b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101 379,1 </a:t>
                      </a:r>
                    </a:p>
                  </a:txBody>
                  <a:tcPr marL="9525" marR="9525" marT="9525" marB="0" anchor="b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97,8 </a:t>
                      </a:r>
                    </a:p>
                  </a:txBody>
                  <a:tcPr marL="9525" marR="9525" marT="9525" marB="0" anchor="b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117 467,5 </a:t>
                      </a:r>
                    </a:p>
                  </a:txBody>
                  <a:tcPr marL="9525" marR="9525" marT="9525" marB="0" anchor="b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111 464,5 </a:t>
                      </a:r>
                    </a:p>
                  </a:txBody>
                  <a:tcPr marL="9525" marR="9525" marT="9525" marB="0" anchor="b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94,9</a:t>
                      </a:r>
                    </a:p>
                  </a:txBody>
                  <a:tcPr marL="9525" marR="9525" marT="9525" marB="0" anchor="b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109,9</a:t>
                      </a:r>
                    </a:p>
                  </a:txBody>
                  <a:tcPr marL="9525" marR="9525" marT="9525" marB="0" anchor="b">
                    <a:solidFill>
                      <a:srgbClr val="66CC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65710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5128" y="71718"/>
            <a:ext cx="8211671" cy="923364"/>
          </a:xfrm>
        </p:spPr>
        <p:txBody>
          <a:bodyPr/>
          <a:lstStyle/>
          <a:p>
            <a:r>
              <a:rPr lang="ru-RU" sz="2000" i="1" dirty="0" smtClean="0"/>
              <a:t/>
            </a:r>
            <a:br>
              <a:rPr lang="ru-RU" sz="2000" i="1" dirty="0" smtClean="0"/>
            </a:br>
            <a:r>
              <a:rPr lang="ru-RU" sz="1600" b="1" i="1" dirty="0" smtClean="0"/>
              <a:t>Сведения </a:t>
            </a:r>
            <a:r>
              <a:rPr lang="ru-RU" sz="1600" b="1" i="1" dirty="0"/>
              <a:t>о реализуемых в отчетном финансовом году муниципальных программах и достигнутых показателях в увязке с объемами бюджетных расходов, направленных на их достижение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94568515"/>
              </p:ext>
            </p:extLst>
          </p:nvPr>
        </p:nvGraphicFramePr>
        <p:xfrm>
          <a:off x="590550" y="1284606"/>
          <a:ext cx="7924048" cy="5246771"/>
        </p:xfrm>
        <a:graphic>
          <a:graphicData uri="http://schemas.openxmlformats.org/drawingml/2006/table">
            <a:tbl>
              <a:tblPr firstRow="1" firstCol="1" bandRow="1"/>
              <a:tblGrid>
                <a:gridCol w="7924048"/>
              </a:tblGrid>
              <a:tr h="302180">
                <a:tc>
                  <a:txBody>
                    <a:bodyPr/>
                    <a:lstStyle/>
                    <a:p>
                      <a:pPr algn="l"/>
                      <a:r>
                        <a:rPr lang="ru-RU" sz="1400" b="1" i="1" dirty="0" smtClean="0">
                          <a:latin typeface="Times New Roman" pitchFamily="18" charset="0"/>
                          <a:cs typeface="Times New Roman" pitchFamily="18" charset="0"/>
                        </a:rPr>
                        <a:t>Муниципальная программа «Молодежная политика и оздоровление детей МО п. Михайловский Саратовской области на 2024-2026 годы»</a:t>
                      </a:r>
                      <a:endParaRPr lang="ru-RU" sz="1400" b="1" i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8252" marR="48252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5326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1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400" b="1" i="1" dirty="0" smtClean="0">
                          <a:latin typeface="Times New Roman" pitchFamily="18" charset="0"/>
                          <a:cs typeface="Times New Roman" pitchFamily="18" charset="0"/>
                        </a:rPr>
                        <a:t>    </a:t>
                      </a:r>
                      <a:r>
                        <a:rPr kumimoji="0" lang="ru-RU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На реализацию программы в бюджете городского округа МО п. Михайловский в 202</a:t>
                      </a:r>
                      <a:r>
                        <a:rPr kumimoji="0" lang="en-US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4</a:t>
                      </a:r>
                      <a:r>
                        <a:rPr kumimoji="0" lang="ru-RU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год было направлено 27</a:t>
                      </a:r>
                      <a:r>
                        <a:rPr kumimoji="0" lang="en-US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6</a:t>
                      </a:r>
                      <a:r>
                        <a:rPr kumimoji="0" lang="ru-RU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,</a:t>
                      </a:r>
                      <a:r>
                        <a:rPr kumimoji="0" lang="en-US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4</a:t>
                      </a:r>
                      <a:r>
                        <a:rPr kumimoji="0" lang="ru-RU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тыс. рублей, исполнение 100% или 27</a:t>
                      </a:r>
                      <a:r>
                        <a:rPr kumimoji="0" lang="en-US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6</a:t>
                      </a:r>
                      <a:r>
                        <a:rPr kumimoji="0" lang="ru-RU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,</a:t>
                      </a:r>
                      <a:r>
                        <a:rPr kumimoji="0" lang="en-US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4</a:t>
                      </a:r>
                      <a:r>
                        <a:rPr kumimoji="0" lang="ru-RU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тыс. рублей.</a:t>
                      </a:r>
                    </a:p>
                    <a:p>
                      <a:r>
                        <a:rPr lang="en-US" sz="1400" b="1" i="1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sz="1400" b="1" i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8252" marR="48252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383037">
                <a:tc>
                  <a:txBody>
                    <a:bodyPr/>
                    <a:lstStyle/>
                    <a:p>
                      <a:pPr marL="0" indent="0" algn="l">
                        <a:spcAft>
                          <a:spcPts val="0"/>
                        </a:spcAft>
                      </a:pPr>
                      <a:endParaRPr kumimoji="0" lang="en-US" sz="14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indent="0" algn="l">
                        <a:spcAft>
                          <a:spcPts val="0"/>
                        </a:spcAft>
                      </a:pPr>
                      <a:endParaRPr kumimoji="0" lang="en-US" sz="14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indent="0" algn="l">
                        <a:spcAft>
                          <a:spcPts val="0"/>
                        </a:spcAft>
                      </a:pPr>
                      <a:endParaRPr kumimoji="0" lang="en-US" sz="14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indent="0" algn="l">
                        <a:spcAft>
                          <a:spcPts val="0"/>
                        </a:spcAft>
                      </a:pPr>
                      <a:endParaRPr kumimoji="0" lang="en-US" sz="14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indent="0" algn="l">
                        <a:spcAft>
                          <a:spcPts val="0"/>
                        </a:spcAft>
                      </a:pPr>
                      <a:endParaRPr kumimoji="0" lang="en-US" sz="14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indent="0" algn="l">
                        <a:spcAft>
                          <a:spcPts val="0"/>
                        </a:spcAft>
                      </a:pPr>
                      <a:endParaRPr kumimoji="0" lang="en-US" sz="14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indent="0" algn="l">
                        <a:spcAft>
                          <a:spcPts val="0"/>
                        </a:spcAft>
                      </a:pPr>
                      <a:endParaRPr kumimoji="0" lang="en-US" sz="14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indent="0" algn="l">
                        <a:spcAft>
                          <a:spcPts val="0"/>
                        </a:spcAft>
                      </a:pPr>
                      <a:endParaRPr kumimoji="0" lang="en-US" sz="14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indent="0" algn="l">
                        <a:spcAft>
                          <a:spcPts val="0"/>
                        </a:spcAft>
                      </a:pPr>
                      <a:endParaRPr kumimoji="0" lang="en-US" sz="14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indent="0" algn="l">
                        <a:spcAft>
                          <a:spcPts val="0"/>
                        </a:spcAft>
                      </a:pPr>
                      <a:endParaRPr kumimoji="0" lang="en-US" sz="14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indent="0" algn="l">
                        <a:spcAft>
                          <a:spcPts val="0"/>
                        </a:spcAft>
                      </a:pPr>
                      <a:endParaRPr kumimoji="0" lang="ru-RU" sz="14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 </a:t>
                      </a:r>
                      <a:endParaRPr kumimoji="0" lang="ru-RU" sz="14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indent="0" algn="l">
                        <a:spcAft>
                          <a:spcPts val="0"/>
                        </a:spcAft>
                      </a:pPr>
                      <a:endParaRPr lang="ru-RU" sz="1400" dirty="0" smtClean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8252" marR="48252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93325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  </a:t>
                      </a:r>
                      <a:endParaRPr lang="ru-RU" sz="1200" dirty="0"/>
                    </a:p>
                  </a:txBody>
                  <a:tcPr marL="48252" marR="48252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64326">
                <a:tc>
                  <a:txBody>
                    <a:bodyPr/>
                    <a:lstStyle/>
                    <a:p>
                      <a:endParaRPr lang="ru-RU" sz="1200" dirty="0"/>
                    </a:p>
                  </a:txBody>
                  <a:tcPr marL="48252" marR="48252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94258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48252" marR="48252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11425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48252" marR="48252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762000" y="2431288"/>
          <a:ext cx="7486650" cy="17616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4041"/>
                <a:gridCol w="2694934"/>
                <a:gridCol w="1485900"/>
                <a:gridCol w="1428750"/>
                <a:gridCol w="1343025"/>
              </a:tblGrid>
              <a:tr h="23672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</a:rPr>
                        <a:t>№</a:t>
                      </a:r>
                      <a:endParaRPr lang="ru-RU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</a:rPr>
                        <a:t>Наименование показателя</a:t>
                      </a:r>
                      <a:endParaRPr lang="ru-RU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</a:rPr>
                        <a:t>Единица измерения</a:t>
                      </a:r>
                      <a:endParaRPr lang="ru-RU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</a:rPr>
                        <a:t>Установлено</a:t>
                      </a:r>
                      <a:endParaRPr lang="ru-RU" sz="9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</a:rPr>
                        <a:t>Достигнуто </a:t>
                      </a:r>
                      <a:endParaRPr lang="ru-RU" sz="9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</a:tr>
              <a:tr h="659019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ru-RU" sz="9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</a:rPr>
                        <a:t>Организация отдыха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</a:rPr>
                        <a:t> детей в  лагерях, санаториях, турбазах.</a:t>
                      </a:r>
                      <a:endParaRPr lang="ru-RU" sz="9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</a:rPr>
                        <a:t>Чел.</a:t>
                      </a:r>
                      <a:endParaRPr lang="ru-RU" sz="9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</a:rPr>
                        <a:t>40</a:t>
                      </a:r>
                      <a:endParaRPr lang="ru-RU" sz="9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</a:rPr>
                        <a:t>40</a:t>
                      </a:r>
                      <a:endParaRPr lang="ru-RU" sz="9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</a:tr>
              <a:tr h="858759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ru-RU" sz="9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900" dirty="0" smtClean="0"/>
                        <a:t>Трудоустройство</a:t>
                      </a:r>
                      <a:r>
                        <a:rPr lang="ru-RU" sz="900" baseline="0" dirty="0" smtClean="0"/>
                        <a:t> </a:t>
                      </a:r>
                      <a:r>
                        <a:rPr lang="ru-RU" sz="900" dirty="0" smtClean="0"/>
                        <a:t> подростков  в свободное от учебы время.</a:t>
                      </a:r>
                      <a:endParaRPr lang="ru-RU" sz="9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</a:rPr>
                        <a:t>Чел.</a:t>
                      </a:r>
                      <a:endParaRPr lang="ru-RU" sz="9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</a:rPr>
                        <a:t>35</a:t>
                      </a:r>
                      <a:endParaRPr lang="ru-RU" sz="9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</a:rPr>
                        <a:t>35</a:t>
                      </a:r>
                      <a:endParaRPr lang="ru-RU" sz="9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91954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18474233"/>
              </p:ext>
            </p:extLst>
          </p:nvPr>
        </p:nvGraphicFramePr>
        <p:xfrm>
          <a:off x="485030" y="137318"/>
          <a:ext cx="8201770" cy="5281710"/>
        </p:xfrm>
        <a:graphic>
          <a:graphicData uri="http://schemas.openxmlformats.org/drawingml/2006/table">
            <a:tbl>
              <a:tblPr firstRow="1" firstCol="1" bandRow="1"/>
              <a:tblGrid>
                <a:gridCol w="8201770"/>
              </a:tblGrid>
              <a:tr h="5281710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kumimoji="0" lang="ru-RU" sz="1200" b="1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i="1" dirty="0" smtClean="0">
                          <a:latin typeface="Times New Roman" pitchFamily="18" charset="0"/>
                          <a:cs typeface="Times New Roman" pitchFamily="18" charset="0"/>
                        </a:rPr>
                        <a:t>Сведения о реализуемых в отчетном финансовом году муниципальных программах и достигнутых показателях в увязке с объемами бюджетных расходов, направленных на их достижение</a:t>
                      </a:r>
                      <a:endParaRPr kumimoji="0" lang="ru-RU" sz="1600" b="1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kumimoji="0" lang="ru-RU" sz="1400" b="1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4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Муниципальная программа  «Повышение безопасности дорожного движения в муниципальном образовании п. Михайловский Саратовской области на 2024-2026 годы»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14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  </a:t>
                      </a:r>
                      <a:endParaRPr kumimoji="0" lang="ru-RU" sz="1200" b="1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ru-RU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На реализацию программы в бюджете городского округа МО п. Михайловский в 2024 году было направлено 3 230,0 тыс. рублей, исполнение 91,1% или 2 941,4тыс. рублей.</a:t>
                      </a:r>
                      <a:r>
                        <a:rPr kumimoji="0" lang="ru-RU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Неисполненные плановые назначения образовались по причине отсутствия потребности. </a:t>
                      </a:r>
                      <a:endParaRPr kumimoji="0" lang="ru-RU" sz="14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kumimoji="0" lang="ru-RU" sz="1400" b="1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kumimoji="0" lang="ru-RU" sz="1400" b="1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0" lang="en-US" sz="14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endParaRPr kumimoji="0" lang="ru-RU" sz="14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      </a:t>
                      </a:r>
                      <a:endParaRPr kumimoji="0" lang="ru-RU" sz="14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4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4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4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400" b="1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endParaRPr kumimoji="0" lang="ru-RU" sz="1400" b="1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endParaRPr kumimoji="0" lang="ru-RU" sz="1400" b="1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1694" marR="61694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876300" y="3048000"/>
          <a:ext cx="7210425" cy="181285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59430"/>
                <a:gridCol w="2424194"/>
                <a:gridCol w="1013667"/>
                <a:gridCol w="1599417"/>
                <a:gridCol w="1613717"/>
              </a:tblGrid>
              <a:tr h="26035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 smtClean="0">
                          <a:solidFill>
                            <a:schemeClr val="tx1"/>
                          </a:solidFill>
                        </a:rPr>
                        <a:t>№</a:t>
                      </a:r>
                    </a:p>
                    <a:p>
                      <a:endParaRPr lang="ru-RU" sz="900" dirty="0"/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</a:rPr>
                        <a:t>Наименование показателя</a:t>
                      </a:r>
                      <a:endParaRPr lang="ru-RU" sz="9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 smtClean="0">
                          <a:solidFill>
                            <a:schemeClr val="tx1"/>
                          </a:solidFill>
                        </a:rPr>
                        <a:t>Единица измерения</a:t>
                      </a:r>
                    </a:p>
                    <a:p>
                      <a:endParaRPr lang="ru-RU" sz="900" dirty="0"/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 smtClean="0">
                          <a:solidFill>
                            <a:schemeClr val="tx1"/>
                          </a:solidFill>
                        </a:rPr>
                        <a:t>Установлено</a:t>
                      </a:r>
                    </a:p>
                    <a:p>
                      <a:endParaRPr lang="ru-RU" sz="900" dirty="0"/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 smtClean="0">
                          <a:solidFill>
                            <a:schemeClr val="tx1"/>
                          </a:solidFill>
                        </a:rPr>
                        <a:t>Достигнуто </a:t>
                      </a:r>
                    </a:p>
                    <a:p>
                      <a:endParaRPr lang="ru-RU" sz="900" dirty="0"/>
                    </a:p>
                  </a:txBody>
                  <a:tcPr>
                    <a:solidFill>
                      <a:srgbClr val="66CCFF"/>
                    </a:solidFill>
                  </a:tcPr>
                </a:tc>
              </a:tr>
              <a:tr h="715837">
                <a:tc>
                  <a:txBody>
                    <a:bodyPr/>
                    <a:lstStyle/>
                    <a:p>
                      <a:r>
                        <a:rPr lang="ru-RU" sz="8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Оптимизация дорожного</a:t>
                      </a:r>
                      <a:r>
                        <a:rPr lang="ru-RU" sz="800" b="0" baseline="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движения, снижение риска возникновения ДТП( исключение возможности выезда транспортных средств на встречную полосу движения и тротуары, а также выхода пешеходов на проезжую часть);</a:t>
                      </a:r>
                    </a:p>
                    <a:p>
                      <a:endParaRPr lang="ru-RU" sz="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800" dirty="0" smtClean="0"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sz="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800" dirty="0" smtClean="0">
                          <a:latin typeface="Times New Roman" pitchFamily="18" charset="0"/>
                          <a:cs typeface="Times New Roman" pitchFamily="18" charset="0"/>
                        </a:rPr>
                        <a:t>90</a:t>
                      </a:r>
                      <a:endParaRPr lang="ru-RU" sz="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800" dirty="0" smtClean="0">
                          <a:latin typeface="Times New Roman" pitchFamily="18" charset="0"/>
                          <a:cs typeface="Times New Roman" pitchFamily="18" charset="0"/>
                        </a:rPr>
                        <a:t>80</a:t>
                      </a:r>
                      <a:endParaRPr lang="ru-RU" sz="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</a:tr>
              <a:tr h="486977">
                <a:tc>
                  <a:txBody>
                    <a:bodyPr/>
                    <a:lstStyle/>
                    <a:p>
                      <a:r>
                        <a:rPr lang="ru-RU" sz="8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baseline="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Формирование у детей навыков безопасного поведения на улицах и дорогах.</a:t>
                      </a:r>
                    </a:p>
                    <a:p>
                      <a:endParaRPr lang="ru-RU" sz="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dirty="0" smtClean="0"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</a:p>
                    <a:p>
                      <a:endParaRPr lang="ru-RU" sz="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800" dirty="0" smtClean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800" dirty="0" smtClean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39206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18474233"/>
              </p:ext>
            </p:extLst>
          </p:nvPr>
        </p:nvGraphicFramePr>
        <p:xfrm>
          <a:off x="485030" y="137318"/>
          <a:ext cx="8201770" cy="5281710"/>
        </p:xfrm>
        <a:graphic>
          <a:graphicData uri="http://schemas.openxmlformats.org/drawingml/2006/table">
            <a:tbl>
              <a:tblPr firstRow="1" firstCol="1" bandRow="1"/>
              <a:tblGrid>
                <a:gridCol w="8201770"/>
              </a:tblGrid>
              <a:tr h="5281710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kumimoji="0" lang="ru-RU" sz="1400" b="1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kumimoji="0" lang="ru-RU" sz="1400" b="1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ru-RU" sz="1600" b="1" i="1" dirty="0" smtClean="0">
                          <a:latin typeface="Times New Roman" pitchFamily="18" charset="0"/>
                          <a:cs typeface="Times New Roman" pitchFamily="18" charset="0"/>
                        </a:rPr>
                        <a:t>Сведения о реализуемых в отчетном финансовом году муниципальных программах и достигнутых показателях в увязке с объемами бюджетных расходов, направленных на их достижение</a:t>
                      </a:r>
                      <a:endParaRPr kumimoji="0" lang="ru-RU" sz="1600" b="1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kumimoji="0" lang="ru-RU" sz="14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      </a:t>
                      </a:r>
                      <a:r>
                        <a:rPr kumimoji="0" lang="ru-RU" sz="14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Муниципальная программа </a:t>
                      </a:r>
                      <a:r>
                        <a:rPr lang="ru-RU" sz="1400" b="1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«Ремонт автомобильных дорог общего пользования, дворовых территорий многоквартирных домов, проездов к дворовым территориям многоквартирных домов на территории муниципального образования поселок Михайловский Саратовской области на 2024-2026 годы»</a:t>
                      </a:r>
                      <a:endParaRPr lang="ru-RU" sz="1400" dirty="0" smtClean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     </a:t>
                      </a:r>
                      <a:r>
                        <a:rPr kumimoji="0" lang="ru-RU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На реализацию программы в бюджете городского округа МО п. Михайловский в 2024 году было направлено 5 159,3тыс. рублей, исполнение 78,7% или  4 060,0тыс. рублей.</a:t>
                      </a:r>
                      <a:r>
                        <a:rPr kumimoji="0" lang="ru-RU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Неисполненные плановые назначения образовались по причине отсутствия потребности. </a:t>
                      </a:r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kumimoji="0" lang="en-US" sz="14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endParaRPr kumimoji="0" lang="ru-RU" sz="1400" b="1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1694" marR="61694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819151" y="3248025"/>
          <a:ext cx="7419974" cy="18311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61411"/>
                <a:gridCol w="2406578"/>
                <a:gridCol w="1064810"/>
                <a:gridCol w="1805870"/>
                <a:gridCol w="1581305"/>
              </a:tblGrid>
              <a:tr h="41383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 smtClean="0">
                          <a:solidFill>
                            <a:schemeClr val="tx1"/>
                          </a:solidFill>
                        </a:rPr>
                        <a:t>№</a:t>
                      </a: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</a:rPr>
                        <a:t>Наименование показателя</a:t>
                      </a:r>
                      <a:endParaRPr lang="ru-RU" sz="9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 smtClean="0">
                          <a:solidFill>
                            <a:schemeClr val="tx1"/>
                          </a:solidFill>
                        </a:rPr>
                        <a:t>Единица измерения</a:t>
                      </a: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 smtClean="0">
                          <a:solidFill>
                            <a:schemeClr val="tx1"/>
                          </a:solidFill>
                        </a:rPr>
                        <a:t>Установлено</a:t>
                      </a: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 smtClean="0">
                          <a:solidFill>
                            <a:schemeClr val="tx1"/>
                          </a:solidFill>
                        </a:rPr>
                        <a:t>Достигнуто </a:t>
                      </a:r>
                    </a:p>
                  </a:txBody>
                  <a:tcPr>
                    <a:solidFill>
                      <a:srgbClr val="66CCFF"/>
                    </a:solidFill>
                  </a:tcPr>
                </a:tc>
              </a:tr>
              <a:tr h="5577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Улучшение технического  состояния   автомобильных дорог  общего пользования муниципального образования  поселок Михайловский.</a:t>
                      </a:r>
                    </a:p>
                    <a:p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м2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4468,5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4468,5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</a:tr>
              <a:tr h="591698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Осуществление ремонта дворовых территорий многоквартирных домов,  проездов к дворовым территориям  многоквартирных домов 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м2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248,4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248,4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39206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92998854"/>
              </p:ext>
            </p:extLst>
          </p:nvPr>
        </p:nvGraphicFramePr>
        <p:xfrm>
          <a:off x="691476" y="277813"/>
          <a:ext cx="7743586" cy="5289867"/>
        </p:xfrm>
        <a:graphic>
          <a:graphicData uri="http://schemas.openxmlformats.org/drawingml/2006/table">
            <a:tbl>
              <a:tblPr firstRow="1" firstCol="1" bandRow="1"/>
              <a:tblGrid>
                <a:gridCol w="7743586"/>
              </a:tblGrid>
              <a:tr h="528986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ru-RU" sz="1600" b="1" i="1" dirty="0" smtClean="0">
                          <a:latin typeface="Times New Roman" pitchFamily="18" charset="0"/>
                          <a:cs typeface="Times New Roman" pitchFamily="18" charset="0"/>
                        </a:rPr>
                        <a:t>Сведения о реализуемых в отчетном финансовом году муниципальных программах и достигнутых показателях в увязке с объемами бюджетных расходов, направленных на их достижение</a:t>
                      </a:r>
                      <a:endParaRPr kumimoji="0" lang="ru-RU" sz="1600" b="1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kumimoji="0" lang="ru-RU" sz="1400" b="1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4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Муниципальная программа </a:t>
                      </a:r>
                      <a:r>
                        <a:rPr lang="ru-RU" sz="1400" b="1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«Развитие местного самоуправления в муниципальном образовании  п. Михайловский Саратовской области на  2024-2026 годы»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 На реализацию программы в бюджете городского округа МО п. Михайловский в 2024 год было направлено 9 849,2тыс. рублей, исполнение 100% или 9 849,2 тыс. рублей.</a:t>
                      </a:r>
                      <a:r>
                        <a:rPr kumimoji="0" lang="ru-RU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dirty="0" smtClean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dirty="0" smtClean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dirty="0" smtClean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dirty="0" smtClean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dirty="0" smtClean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dirty="0" smtClean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dirty="0" smtClean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dirty="0" smtClean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dirty="0" smtClean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8434" marR="58434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847725" y="2667000"/>
          <a:ext cx="7219950" cy="1645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59025"/>
                <a:gridCol w="2328955"/>
                <a:gridCol w="1443990"/>
                <a:gridCol w="1443990"/>
                <a:gridCol w="1443990"/>
              </a:tblGrid>
              <a:tr h="14287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 smtClean="0">
                          <a:solidFill>
                            <a:schemeClr val="tx1"/>
                          </a:solidFill>
                        </a:rPr>
                        <a:t>№</a:t>
                      </a: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</a:rPr>
                        <a:t>Наименование показателя</a:t>
                      </a:r>
                      <a:endParaRPr lang="ru-RU" sz="9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 smtClean="0">
                          <a:solidFill>
                            <a:schemeClr val="tx1"/>
                          </a:solidFill>
                        </a:rPr>
                        <a:t>Единица измерения</a:t>
                      </a: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 smtClean="0">
                          <a:solidFill>
                            <a:schemeClr val="tx1"/>
                          </a:solidFill>
                        </a:rPr>
                        <a:t>Установлено</a:t>
                      </a: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 smtClean="0">
                          <a:solidFill>
                            <a:schemeClr val="tx1"/>
                          </a:solidFill>
                        </a:rPr>
                        <a:t>Достигнуто </a:t>
                      </a:r>
                    </a:p>
                  </a:txBody>
                  <a:tcPr>
                    <a:solidFill>
                      <a:srgbClr val="66CCFF"/>
                    </a:solidFill>
                  </a:tcPr>
                </a:tc>
              </a:tr>
              <a:tr h="61489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Степень укомплектованности органов местного самоуправления материально-техническими средствами для решения вопросов местного значения.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90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90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</a:tr>
              <a:tr h="74665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Доля муниципальных служащих в администрации муниципального образования п. Михайловский прошедших переподготовку и (или) повышение квалификации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90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90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96836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92998854"/>
              </p:ext>
            </p:extLst>
          </p:nvPr>
        </p:nvGraphicFramePr>
        <p:xfrm>
          <a:off x="691476" y="277813"/>
          <a:ext cx="7743586" cy="5289867"/>
        </p:xfrm>
        <a:graphic>
          <a:graphicData uri="http://schemas.openxmlformats.org/drawingml/2006/table">
            <a:tbl>
              <a:tblPr firstRow="1" firstCol="1" bandRow="1"/>
              <a:tblGrid>
                <a:gridCol w="7743586"/>
              </a:tblGrid>
              <a:tr h="5289867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kumimoji="0" lang="ru-RU" sz="1600" b="1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i="1" dirty="0" smtClean="0">
                          <a:latin typeface="Times New Roman" pitchFamily="18" charset="0"/>
                          <a:cs typeface="Times New Roman" pitchFamily="18" charset="0"/>
                        </a:rPr>
                        <a:t>Сведения о реализуемых в отчетном финансовом году муниципальных программах и достигнутых показателях в увязке с объемами бюджетных расходов, направленных на их достижение</a:t>
                      </a:r>
                      <a:endParaRPr kumimoji="0" lang="ru-RU" sz="1600" b="1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400" b="1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Муниципальная программа </a:t>
                      </a:r>
                      <a:r>
                        <a:rPr lang="ru-RU" sz="1400" b="1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«Развитие дошкольного образования муниципального образования п. Михайловский Саратовской области на 2024-2026 годы»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 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 На реализацию программы в бюджете городского округа МО п. Михайловский в 2024 год было направлено 16 055,3 тыс. рублей, исполнение 99,9% или  16 040,8 тыс. рублей.</a:t>
                      </a:r>
                      <a:r>
                        <a:rPr kumimoji="0" lang="ru-RU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Неисполненные плановые назначения образовались по причине отсутствия потребности. </a:t>
                      </a: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dirty="0" smtClean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dirty="0" smtClean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dirty="0" smtClean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dirty="0" smtClean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dirty="0" smtClean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dirty="0" smtClean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dirty="0" smtClean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dirty="0" smtClean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dirty="0" smtClean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8434" marR="58434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895350" y="3040379"/>
          <a:ext cx="7258050" cy="237331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61975"/>
                <a:gridCol w="2341245"/>
                <a:gridCol w="1451610"/>
                <a:gridCol w="1451610"/>
                <a:gridCol w="1451610"/>
              </a:tblGrid>
              <a:tr h="1984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 smtClean="0">
                          <a:solidFill>
                            <a:schemeClr val="tx1"/>
                          </a:solidFill>
                        </a:rPr>
                        <a:t>№</a:t>
                      </a: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</a:rPr>
                        <a:t>Наименование показателя</a:t>
                      </a:r>
                      <a:endParaRPr lang="ru-RU" sz="9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 smtClean="0">
                          <a:solidFill>
                            <a:schemeClr val="tx1"/>
                          </a:solidFill>
                        </a:rPr>
                        <a:t>Единица измерения</a:t>
                      </a: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 smtClean="0">
                          <a:solidFill>
                            <a:schemeClr val="tx1"/>
                          </a:solidFill>
                        </a:rPr>
                        <a:t>Установлено</a:t>
                      </a: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 smtClean="0">
                          <a:solidFill>
                            <a:schemeClr val="tx1"/>
                          </a:solidFill>
                        </a:rPr>
                        <a:t>Достигнуто </a:t>
                      </a:r>
                    </a:p>
                  </a:txBody>
                  <a:tcPr>
                    <a:solidFill>
                      <a:srgbClr val="66CCFF"/>
                    </a:solidFill>
                  </a:tcPr>
                </a:tc>
              </a:tr>
              <a:tr h="555624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9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Увеличение среднегодового количества детей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чел.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80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77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</a:tr>
              <a:tr h="674687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9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Доля детей от 2 до 7 лет, охваченных программами</a:t>
                      </a:r>
                    </a:p>
                    <a:p>
                      <a:r>
                        <a:rPr lang="ru-RU" sz="9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дошкольного образования, в общей численности детей, проживающих на территории муниципального образования п. Михайловский Саратовской области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99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</a:tr>
              <a:tr h="674687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Процент потребителей, удовлетворенных</a:t>
                      </a:r>
                      <a:r>
                        <a:rPr lang="ru-RU" sz="9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качеством и доступностью дошкольного образования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98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98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96836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40608410"/>
              </p:ext>
            </p:extLst>
          </p:nvPr>
        </p:nvGraphicFramePr>
        <p:xfrm>
          <a:off x="627529" y="233084"/>
          <a:ext cx="8148917" cy="5727211"/>
        </p:xfrm>
        <a:graphic>
          <a:graphicData uri="http://schemas.openxmlformats.org/drawingml/2006/table">
            <a:tbl>
              <a:tblPr firstRow="1" firstCol="1" bandRow="1"/>
              <a:tblGrid>
                <a:gridCol w="8148917"/>
              </a:tblGrid>
              <a:tr h="5727211">
                <a:tc>
                  <a:txBody>
                    <a:bodyPr/>
                    <a:lstStyle/>
                    <a:p>
                      <a:pPr algn="l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endParaRPr lang="ru-RU" sz="1400" spc="-30" dirty="0" smtClean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i="1" dirty="0" smtClean="0">
                          <a:latin typeface="Times New Roman" pitchFamily="18" charset="0"/>
                          <a:cs typeface="Times New Roman" pitchFamily="18" charset="0"/>
                        </a:rPr>
                        <a:t>Сведения о реализуемых в отчетном финансовом году муниципальных программах и достигнутых показателях в увязке с объемами бюджетных расходов, направленных на их достижение</a:t>
                      </a:r>
                      <a:endParaRPr kumimoji="0" lang="ru-RU" sz="1600" b="1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Муниципальная программа </a:t>
                      </a:r>
                      <a:r>
                        <a:rPr lang="ru-RU" sz="1400" b="1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«Развитие культуры в муниципальном образовании поселок Михайловский Саратовской области на 2024 - 2026 годы»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  </a:t>
                      </a:r>
                      <a:endParaRPr kumimoji="0" lang="ru-RU" sz="1400" b="1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  </a:t>
                      </a:r>
                      <a:r>
                        <a:rPr kumimoji="0" lang="ru-RU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На реализацию программы в бюджете городского округа МО п. Михайловский в 2024 год было направлено 4 083,0 тыс. рублей, исполнение 100% или 4 083,0 тыс. рублей.</a:t>
                      </a:r>
                      <a:r>
                        <a:rPr kumimoji="0" lang="ru-RU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  </a:t>
                      </a:r>
                      <a:endParaRPr kumimoji="0" lang="ru-RU" sz="1400" b="1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400" b="1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400" b="1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400" b="1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400" b="1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400" b="1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400" b="1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400" b="1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400" b="1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400" b="1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400" b="1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endParaRPr kumimoji="0" lang="ru-RU" sz="14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3224" marR="53224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933449" y="2466975"/>
          <a:ext cx="7324725" cy="2040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66751"/>
                <a:gridCol w="2263139"/>
                <a:gridCol w="1464945"/>
                <a:gridCol w="1464945"/>
                <a:gridCol w="1464945"/>
              </a:tblGrid>
              <a:tr h="21907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 smtClean="0">
                          <a:solidFill>
                            <a:schemeClr val="tx1"/>
                          </a:solidFill>
                        </a:rPr>
                        <a:t>№</a:t>
                      </a: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</a:rPr>
                        <a:t>Наименование показателя</a:t>
                      </a:r>
                      <a:endParaRPr lang="ru-RU" sz="9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 smtClean="0">
                          <a:solidFill>
                            <a:schemeClr val="tx1"/>
                          </a:solidFill>
                        </a:rPr>
                        <a:t>Единица измерения</a:t>
                      </a: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 smtClean="0">
                          <a:solidFill>
                            <a:schemeClr val="tx1"/>
                          </a:solidFill>
                        </a:rPr>
                        <a:t>Установлено</a:t>
                      </a: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 smtClean="0">
                          <a:solidFill>
                            <a:schemeClr val="tx1"/>
                          </a:solidFill>
                        </a:rPr>
                        <a:t>Достигнуто </a:t>
                      </a:r>
                    </a:p>
                  </a:txBody>
                  <a:tcPr>
                    <a:solidFill>
                      <a:srgbClr val="66CCFF"/>
                    </a:solidFill>
                  </a:tcPr>
                </a:tc>
              </a:tr>
              <a:tr h="517525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Расширение и развитие различных форм </a:t>
                      </a:r>
                      <a:r>
                        <a:rPr lang="ru-RU" sz="900" dirty="0" err="1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культурно-досуговой</a:t>
                      </a:r>
                      <a:r>
                        <a:rPr lang="ru-RU" sz="90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деятельности населения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</a:tr>
              <a:tr h="517525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Создание условий для творческой деятельности работников культуры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</a:tr>
              <a:tr h="517525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Укрепление и модернизация  материально-технической базы учреждения культуры муниципального образования поселок   Михайловский Саратовской области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90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90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9233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40608410"/>
              </p:ext>
            </p:extLst>
          </p:nvPr>
        </p:nvGraphicFramePr>
        <p:xfrm>
          <a:off x="627529" y="233084"/>
          <a:ext cx="8148917" cy="5727211"/>
        </p:xfrm>
        <a:graphic>
          <a:graphicData uri="http://schemas.openxmlformats.org/drawingml/2006/table">
            <a:tbl>
              <a:tblPr firstRow="1" firstCol="1" bandRow="1"/>
              <a:tblGrid>
                <a:gridCol w="8148917"/>
              </a:tblGrid>
              <a:tr h="5727211">
                <a:tc>
                  <a:txBody>
                    <a:bodyPr/>
                    <a:lstStyle/>
                    <a:p>
                      <a:pPr algn="l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endParaRPr lang="ru-RU" sz="1400" spc="-30" dirty="0" smtClean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i="1" dirty="0" smtClean="0">
                          <a:latin typeface="Times New Roman" pitchFamily="18" charset="0"/>
                          <a:cs typeface="Times New Roman" pitchFamily="18" charset="0"/>
                        </a:rPr>
                        <a:t>Сведения о реализуемых в отчетном финансовом году муниципальных программах и достигнутых показателях в увязке с объемами бюджетных расходов, направленных на их достижение</a:t>
                      </a:r>
                      <a:endParaRPr kumimoji="0" lang="ru-RU" sz="1600" b="1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1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Муниципальная программа </a:t>
                      </a: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«Благоустройство территории муниципального образования поселок Михайловский Саратовской области на 2024-2026 годы»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400" b="1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  </a:t>
                      </a:r>
                      <a:r>
                        <a:rPr kumimoji="0" lang="ru-RU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На реализацию программы в бюджете городского округа МО п. Михайловский в 2024 год было направлено 3 359,2 тыс. рублей, исполнение 85,1% или 2 858,8тыс. рублей.</a:t>
                      </a:r>
                      <a:r>
                        <a:rPr kumimoji="0" lang="ru-RU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Неисполненные плановые назначения образовались по причине отсутствия потребности.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  </a:t>
                      </a:r>
                      <a:endParaRPr kumimoji="0" lang="ru-RU" sz="1400" b="1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400" b="1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400" b="1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400" b="1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400" b="1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400" b="1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400" b="1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400" b="1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400" b="1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400" b="1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400" b="1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endParaRPr kumimoji="0" lang="ru-RU" sz="14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3224" marR="53224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933449" y="2686050"/>
          <a:ext cx="7324725" cy="14689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66751"/>
                <a:gridCol w="2263139"/>
                <a:gridCol w="1464945"/>
                <a:gridCol w="1464945"/>
                <a:gridCol w="1464945"/>
              </a:tblGrid>
              <a:tr h="13121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 smtClean="0">
                          <a:solidFill>
                            <a:schemeClr val="tx1"/>
                          </a:solidFill>
                        </a:rPr>
                        <a:t>№</a:t>
                      </a: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</a:rPr>
                        <a:t>Наименование показателя</a:t>
                      </a:r>
                      <a:endParaRPr lang="ru-RU" sz="9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 smtClean="0">
                          <a:solidFill>
                            <a:schemeClr val="tx1"/>
                          </a:solidFill>
                        </a:rPr>
                        <a:t>Единица измерения</a:t>
                      </a: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 smtClean="0">
                          <a:solidFill>
                            <a:schemeClr val="tx1"/>
                          </a:solidFill>
                        </a:rPr>
                        <a:t>Установлено</a:t>
                      </a: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 smtClean="0">
                          <a:solidFill>
                            <a:schemeClr val="tx1"/>
                          </a:solidFill>
                        </a:rPr>
                        <a:t>Достигнуто </a:t>
                      </a:r>
                    </a:p>
                  </a:txBody>
                  <a:tcPr>
                    <a:solidFill>
                      <a:srgbClr val="66CCFF"/>
                    </a:solidFill>
                  </a:tcPr>
                </a:tc>
              </a:tr>
              <a:tr h="124038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Комплексное благоустройство территории: улучшение санитарно - эпидемиологического состояния территории, освещение улиц, уборка территории,  зеленых насаждений и занимаемых ими территорий, установка малых архитектурных форм, озеленение территории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85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9233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40608410"/>
              </p:ext>
            </p:extLst>
          </p:nvPr>
        </p:nvGraphicFramePr>
        <p:xfrm>
          <a:off x="627529" y="233084"/>
          <a:ext cx="8148917" cy="5727211"/>
        </p:xfrm>
        <a:graphic>
          <a:graphicData uri="http://schemas.openxmlformats.org/drawingml/2006/table">
            <a:tbl>
              <a:tblPr firstRow="1" firstCol="1" bandRow="1"/>
              <a:tblGrid>
                <a:gridCol w="8148917"/>
              </a:tblGrid>
              <a:tr h="572721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i="1" dirty="0" smtClean="0">
                          <a:latin typeface="Times New Roman" pitchFamily="18" charset="0"/>
                          <a:cs typeface="Times New Roman" pitchFamily="18" charset="0"/>
                        </a:rPr>
                        <a:t>Сведения о реализуемых в отчетном финансовом году муниципальных программах и достигнутых показателях в увязке с объемами бюджетных расходов, направленных на их достижение</a:t>
                      </a:r>
                      <a:endParaRPr kumimoji="0" lang="ru-RU" sz="1600" b="1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lvl="0" indent="0" eaLnBrk="1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/>
                      </a:pPr>
                      <a:r>
                        <a:rPr lang="ru-RU" sz="1400" b="1" i="1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Муниципальная программа</a:t>
                      </a:r>
                      <a:r>
                        <a:rPr lang="ru-RU" sz="14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«Поддержка и развитие общего образования  п. Михайловский Саратовской области муниципального общеобразовательного учреждения «Средняя общеобразовательная школа МО п. Михайловский » на 2024-2026 годы» </a:t>
                      </a:r>
                      <a:endParaRPr lang="ru-RU" sz="1400" b="1" kern="1200" dirty="0" smtClean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      </a:t>
                      </a:r>
                      <a:r>
                        <a:rPr kumimoji="0" lang="ru-RU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На реализацию программы в бюджете городского округа МО п. Михайловский в 2024 год было направлено 41 001,0 тыс. рублей, исполнение  99,9% или  40 979,0 тыс. рублей.</a:t>
                      </a:r>
                      <a:r>
                        <a:rPr kumimoji="0" lang="ru-RU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Неисполненные плановые назначения образовались по причине отсутствия потребности.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  </a:t>
                      </a:r>
                      <a:endParaRPr kumimoji="0" lang="ru-RU" sz="1400" b="1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400" b="1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400" b="1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400" b="1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400" b="1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400" b="1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400" b="1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400" b="1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400" b="1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400" b="1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400" b="1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endParaRPr kumimoji="0" lang="ru-RU" sz="14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3224" marR="53224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933449" y="2504801"/>
          <a:ext cx="7324725" cy="307684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66751"/>
                <a:gridCol w="2263139"/>
                <a:gridCol w="1464945"/>
                <a:gridCol w="1464945"/>
                <a:gridCol w="1464945"/>
              </a:tblGrid>
              <a:tr h="12824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 smtClean="0">
                          <a:solidFill>
                            <a:schemeClr val="tx1"/>
                          </a:solidFill>
                        </a:rPr>
                        <a:t>№</a:t>
                      </a: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</a:rPr>
                        <a:t>Наименование показателя</a:t>
                      </a:r>
                      <a:endParaRPr lang="ru-RU" sz="9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 smtClean="0">
                          <a:solidFill>
                            <a:schemeClr val="tx1"/>
                          </a:solidFill>
                        </a:rPr>
                        <a:t>Единица измерения</a:t>
                      </a: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 smtClean="0">
                          <a:solidFill>
                            <a:schemeClr val="tx1"/>
                          </a:solidFill>
                        </a:rPr>
                        <a:t>Установлено</a:t>
                      </a: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 smtClean="0">
                          <a:solidFill>
                            <a:schemeClr val="tx1"/>
                          </a:solidFill>
                        </a:rPr>
                        <a:t>Достигнуто </a:t>
                      </a:r>
                    </a:p>
                  </a:txBody>
                  <a:tcPr>
                    <a:solidFill>
                      <a:srgbClr val="66CCFF"/>
                    </a:solidFill>
                  </a:tcPr>
                </a:tc>
              </a:tr>
              <a:tr h="48369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Доля  </a:t>
                      </a:r>
                      <a:r>
                        <a:rPr lang="ru-RU" sz="9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вьmускников</a:t>
                      </a:r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  00, получивших аттестат о среднем общем образовании, в общей численности выпускников 00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</a:tr>
              <a:tr h="21986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Укомплектованность кадрами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</a:tr>
              <a:tr h="48369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Доля педагогических работников, прошедших аттестацию(повышение квалификации)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</a:tr>
              <a:tr h="48369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Процент потребителей, удовлетворенных качеством и доступностью оказанной услуги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</a:p>
                    <a:p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99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99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</a:tr>
              <a:tr h="351776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Уровень освоения учащимися образовательных программ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</a:p>
                    <a:p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99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</a:tr>
              <a:tr h="379369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Прохождение учащимися государственной итоговой аттестации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</a:p>
                    <a:p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</a:tr>
              <a:tr h="29881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Социализация учащихся (поступление в Вузы и Сузы, трудоустройство)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9233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188640"/>
            <a:ext cx="8003232" cy="335235"/>
          </a:xfrm>
        </p:spPr>
        <p:txBody>
          <a:bodyPr/>
          <a:lstStyle/>
          <a:p>
            <a:pPr lvl="0" eaLnBrk="1" fontAlgn="ctr" hangingPunct="1">
              <a:spcBef>
                <a:spcPts val="0"/>
              </a:spcBef>
              <a:spcAft>
                <a:spcPts val="0"/>
              </a:spcAft>
            </a:pPr>
            <a:r>
              <a:rPr lang="ru-RU" sz="1600" b="1" kern="1200" dirty="0">
                <a:solidFill>
                  <a:srgbClr val="000000"/>
                </a:solidFill>
                <a:latin typeface="Times New Roman"/>
                <a:cs typeface="+mn-cs"/>
              </a:rPr>
              <a:t>Анализ исполнения доходной части бюджета муниципального образования п. Михайловский Саратовской области за </a:t>
            </a:r>
            <a:r>
              <a:rPr lang="ru-RU" sz="1600" b="1" kern="1200" dirty="0" smtClean="0">
                <a:solidFill>
                  <a:srgbClr val="000000"/>
                </a:solidFill>
                <a:latin typeface="Times New Roman"/>
                <a:cs typeface="+mn-cs"/>
              </a:rPr>
              <a:t>2024 </a:t>
            </a:r>
            <a:r>
              <a:rPr lang="ru-RU" sz="1600" b="1" kern="1200" dirty="0">
                <a:solidFill>
                  <a:srgbClr val="000000"/>
                </a:solidFill>
                <a:latin typeface="Times New Roman"/>
                <a:cs typeface="+mn-cs"/>
              </a:rPr>
              <a:t>год</a:t>
            </a:r>
            <a:br>
              <a:rPr lang="ru-RU" sz="1600" b="1" kern="1200" dirty="0">
                <a:solidFill>
                  <a:srgbClr val="000000"/>
                </a:solidFill>
                <a:latin typeface="Times New Roman"/>
                <a:cs typeface="+mn-cs"/>
              </a:rPr>
            </a:br>
            <a:endParaRPr lang="ru-RU" sz="16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22019028"/>
              </p:ext>
            </p:extLst>
          </p:nvPr>
        </p:nvGraphicFramePr>
        <p:xfrm>
          <a:off x="342900" y="555887"/>
          <a:ext cx="8553451" cy="494713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100936"/>
                <a:gridCol w="2280008"/>
                <a:gridCol w="486206"/>
                <a:gridCol w="609600"/>
                <a:gridCol w="657225"/>
                <a:gridCol w="733425"/>
                <a:gridCol w="757982"/>
                <a:gridCol w="643909"/>
                <a:gridCol w="512634"/>
                <a:gridCol w="771526"/>
              </a:tblGrid>
              <a:tr h="467441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Наименование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Исполнено за 2023 год (по состоянию на 01.01.2024г)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Уточненные бюджетные назначения 2024 года (по состоянию на 01.01.2025г)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Кассовый план по состоянию на 01.01.2025г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Исполнено за </a:t>
                      </a: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2024 </a:t>
                      </a:r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 (по состоянию на </a:t>
                      </a: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01.01.2025г</a:t>
                      </a:r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% исполнения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причины отклонения исполнения от плановых значений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49034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 уточненным бюджетным </a:t>
                      </a: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назначениям 2024г.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 кассовому плану</a:t>
                      </a:r>
                      <a:b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2024г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  </a:t>
                      </a:r>
                      <a:r>
                        <a:rPr lang="ru-RU" sz="8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соответ-ствующему</a:t>
                      </a: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периоду</a:t>
                      </a:r>
                    </a:p>
                    <a:p>
                      <a:pPr algn="ctr" fontAlgn="ctr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2023г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127828"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183269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1 03 02250 01 0000 110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Доходы от уплаты акцизов на автомобильный бензин, подлежащие распределению между бюджетами субъектов Российской Федерации и местными бюджетами с учетом установленных дифференцированных нормативов отчислений в местные бюджеты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1 826,5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1 887,9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1 887,9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1 942,9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102,9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102,9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106,4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-</a:t>
                      </a:r>
                      <a:endParaRPr lang="ru-RU" sz="7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276035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1 03 02260 01 0000 110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Доходы от уплаты акцизов на прямогонный бензин, подлежащие распределению между бюджетами субъектов Российской Федерации и местными бюджетами с учетом установленных дифференцированных нормативов отчислений в местные бюджеты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-192,4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-227,4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-227,4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-203,6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89,5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89,5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105,8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ru-RU" sz="700" b="0" i="0" u="none" strike="noStrike" dirty="0">
                        <a:solidFill>
                          <a:srgbClr val="FF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276035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1 05 00000 00 0000 000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НАЛОГИ НА СОВОКУПНЫЙ ДОХОД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468,5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467,7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467,7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459,7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98,3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98,3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98,1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ru-RU" sz="700" b="0" i="0" u="none" strike="noStrike" dirty="0">
                        <a:solidFill>
                          <a:srgbClr val="FF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597213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1 05 02000 02 0000 110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Единый налог на вмененный доход для отдельных видов деятельности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-3,1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2,2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-71,0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700" b="0" dirty="0" smtClean="0">
                          <a:latin typeface="Times New Roman" pitchFamily="18" charset="0"/>
                          <a:cs typeface="Times New Roman" pitchFamily="18" charset="0"/>
                        </a:rPr>
                        <a:t>Сумма налога рассчитывается исходя из фактически сложившейся налоговой базы</a:t>
                      </a:r>
                      <a:endParaRPr lang="ru-RU" sz="7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893818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1 05 03000 01 0000 110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Единый сельскохозяйственный налог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445,1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342,7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342,7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342,7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77,0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7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</a:t>
                      </a:r>
                      <a:r>
                        <a:rPr lang="ru-RU" sz="7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2024 году сумма поступлений составило 91,8% от годовых назначений ,оставшиеся сумма поступила в январе 2025г.</a:t>
                      </a:r>
                      <a:endParaRPr lang="ru-RU" sz="7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 fontAlgn="t"/>
                      <a:endParaRPr lang="ru-RU" sz="7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453426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1 05 04010 02 0000 110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Налог, взимаемый в связи с применением патентной системы налогообложения, зачисляемый в бюджеты городских округов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26,5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125,0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125,0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114,8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91,8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91,8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433,2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-</a:t>
                      </a:r>
                      <a:endParaRPr lang="ru-RU" sz="7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01532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40608410"/>
              </p:ext>
            </p:extLst>
          </p:nvPr>
        </p:nvGraphicFramePr>
        <p:xfrm>
          <a:off x="627529" y="233084"/>
          <a:ext cx="8148917" cy="5727211"/>
        </p:xfrm>
        <a:graphic>
          <a:graphicData uri="http://schemas.openxmlformats.org/drawingml/2006/table">
            <a:tbl>
              <a:tblPr firstRow="1" firstCol="1" bandRow="1"/>
              <a:tblGrid>
                <a:gridCol w="8148917"/>
              </a:tblGrid>
              <a:tr h="5727211">
                <a:tc>
                  <a:txBody>
                    <a:bodyPr/>
                    <a:lstStyle/>
                    <a:p>
                      <a:pPr algn="l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endParaRPr lang="ru-RU" sz="1400" spc="-30" dirty="0" smtClean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i="1" dirty="0" smtClean="0">
                          <a:latin typeface="Times New Roman" pitchFamily="18" charset="0"/>
                          <a:cs typeface="Times New Roman" pitchFamily="18" charset="0"/>
                        </a:rPr>
                        <a:t>Сведения о реализуемых в отчетном финансовом году муниципальных программах и достигнутых показателях в увязке с объемами бюджетных расходов, направленных на их достижение</a:t>
                      </a:r>
                      <a:endParaRPr kumimoji="0" lang="ru-RU" sz="1600" b="1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Муниципальная программа </a:t>
                      </a:r>
                      <a:r>
                        <a:rPr lang="ru-RU" sz="1400" b="1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«Снижение рисков и смягчение последствий чрезвычайных ситуаций природного и техногенного характера на территории муниципального образования поселок Михайловский в 2024-2026 годах»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  </a:t>
                      </a:r>
                      <a:r>
                        <a:rPr kumimoji="0" lang="ru-RU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На реализацию программы в бюджете городского округа МО п. Михайловский в 2024 год было направлено 4 825,6 тыс. рублей, исполнение  100% или 4 825,6 тыс. рублей.</a:t>
                      </a:r>
                      <a:r>
                        <a:rPr kumimoji="0" lang="ru-RU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  </a:t>
                      </a:r>
                      <a:endParaRPr kumimoji="0" lang="ru-RU" sz="1400" b="1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400" b="1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400" b="1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400" b="1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400" b="1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400" b="1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400" b="1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400" b="1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400" b="1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400" b="1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400" b="1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endParaRPr kumimoji="0" lang="ru-RU" sz="14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3224" marR="53224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933449" y="2466975"/>
          <a:ext cx="7324725" cy="26644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8626"/>
                <a:gridCol w="2501264"/>
                <a:gridCol w="1464945"/>
                <a:gridCol w="1482091"/>
                <a:gridCol w="1447799"/>
              </a:tblGrid>
              <a:tr h="21907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 smtClean="0">
                          <a:solidFill>
                            <a:schemeClr val="tx1"/>
                          </a:solidFill>
                        </a:rPr>
                        <a:t>№</a:t>
                      </a: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</a:rPr>
                        <a:t>Наименование показателя</a:t>
                      </a:r>
                      <a:endParaRPr lang="ru-RU" sz="9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 smtClean="0">
                          <a:solidFill>
                            <a:schemeClr val="tx1"/>
                          </a:solidFill>
                        </a:rPr>
                        <a:t>Единица измерения</a:t>
                      </a: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 smtClean="0">
                          <a:solidFill>
                            <a:schemeClr val="tx1"/>
                          </a:solidFill>
                        </a:rPr>
                        <a:t>Установлено</a:t>
                      </a: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 smtClean="0">
                          <a:solidFill>
                            <a:schemeClr val="tx1"/>
                          </a:solidFill>
                        </a:rPr>
                        <a:t>Достигнуто </a:t>
                      </a:r>
                    </a:p>
                  </a:txBody>
                  <a:tcPr>
                    <a:solidFill>
                      <a:srgbClr val="66CCFF"/>
                    </a:solidFill>
                  </a:tcPr>
                </a:tc>
              </a:tr>
              <a:tr h="333375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Снижение гибели</a:t>
                      </a:r>
                      <a:r>
                        <a:rPr lang="ru-RU" sz="900" baseline="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людей по отношению к 2023 году.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15-20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15-20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</a:tr>
              <a:tr h="517525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Снижение количества пострадавшего населения по отношению к 2023 году.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</a:tr>
              <a:tr h="517525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Количество спасенных на</a:t>
                      </a:r>
                      <a:r>
                        <a:rPr lang="ru-RU" sz="900" baseline="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100 ЧС  и происшествий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Чел.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9,1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9,1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</a:tr>
              <a:tr h="517525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Время реагирования</a:t>
                      </a:r>
                      <a:r>
                        <a:rPr lang="ru-RU" sz="9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на ЧС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Мин.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</a:tr>
              <a:tr h="517525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Достоверность прогнозирования</a:t>
                      </a:r>
                      <a:r>
                        <a:rPr lang="ru-RU" sz="9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ЧС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84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84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9233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40608410"/>
              </p:ext>
            </p:extLst>
          </p:nvPr>
        </p:nvGraphicFramePr>
        <p:xfrm>
          <a:off x="627529" y="233084"/>
          <a:ext cx="8148917" cy="5727211"/>
        </p:xfrm>
        <a:graphic>
          <a:graphicData uri="http://schemas.openxmlformats.org/drawingml/2006/table">
            <a:tbl>
              <a:tblPr firstRow="1" firstCol="1" bandRow="1"/>
              <a:tblGrid>
                <a:gridCol w="8148917"/>
              </a:tblGrid>
              <a:tr h="572721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i="1" dirty="0" smtClean="0">
                          <a:latin typeface="Times New Roman" pitchFamily="18" charset="0"/>
                          <a:cs typeface="Times New Roman" pitchFamily="18" charset="0"/>
                        </a:rPr>
                        <a:t>Сведения о реализуемых в отчетном финансовом году муниципальных программах и достигнутых показателях в увязке с объемами бюджетных расходов, направленных на их достижение</a:t>
                      </a:r>
                      <a:endParaRPr kumimoji="0" lang="ru-RU" sz="1600" b="1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lvl="0" indent="0" eaLnBrk="1" fontAlgn="b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b="1" i="1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Муниципальная программа</a:t>
                      </a:r>
                      <a:r>
                        <a:rPr lang="ru-RU" sz="1400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 </a:t>
                      </a:r>
                      <a:r>
                        <a:rPr lang="ru-RU" sz="1400" b="1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«Поддержка и развитие печатного средства массовой информации муниципального образования поселок  Михайловский Саратовской области муниципального учреждения "Редакция газеты "Михайловские новости" муниципального образования поселок Михайловский Саратовской области на 2024 - 2026 годы»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 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    </a:t>
                      </a:r>
                      <a:r>
                        <a:rPr kumimoji="0" lang="ru-RU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На реализацию программы в бюджете городского округа МО п. Михайловский в 2024 год было направлено 2 559,1 тыс. рублей, исполнение  100% или 2 559,1 тыс. рублей.</a:t>
                      </a:r>
                      <a:r>
                        <a:rPr kumimoji="0" lang="ru-RU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  </a:t>
                      </a:r>
                      <a:endParaRPr kumimoji="0" lang="ru-RU" sz="1400" b="1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400" b="1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400" b="1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400" b="1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400" b="1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400" b="1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400" b="1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400" b="1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400" b="1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400" b="1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400" b="1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endParaRPr kumimoji="0" lang="ru-RU" sz="14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3224" marR="53224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933449" y="2732547"/>
          <a:ext cx="7324725" cy="15820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66751"/>
                <a:gridCol w="2263139"/>
                <a:gridCol w="1464945"/>
                <a:gridCol w="1464945"/>
                <a:gridCol w="1464945"/>
              </a:tblGrid>
              <a:tr h="3823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 smtClean="0">
                          <a:solidFill>
                            <a:schemeClr val="tx1"/>
                          </a:solidFill>
                        </a:rPr>
                        <a:t>№</a:t>
                      </a: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</a:rPr>
                        <a:t>Наименование показателя</a:t>
                      </a:r>
                      <a:endParaRPr lang="ru-RU" sz="9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 smtClean="0">
                          <a:solidFill>
                            <a:schemeClr val="tx1"/>
                          </a:solidFill>
                        </a:rPr>
                        <a:t>Единица измерения</a:t>
                      </a: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 smtClean="0">
                          <a:solidFill>
                            <a:schemeClr val="tx1"/>
                          </a:solidFill>
                        </a:rPr>
                        <a:t>Установлено</a:t>
                      </a: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 smtClean="0">
                          <a:solidFill>
                            <a:schemeClr val="tx1"/>
                          </a:solidFill>
                        </a:rPr>
                        <a:t>Достигнуто </a:t>
                      </a:r>
                    </a:p>
                  </a:txBody>
                  <a:tcPr>
                    <a:solidFill>
                      <a:srgbClr val="66CCFF"/>
                    </a:solidFill>
                  </a:tcPr>
                </a:tc>
              </a:tr>
              <a:tr h="59982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Увеличение  тиража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Шт.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286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286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</a:tr>
              <a:tr h="59982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Укрепление материально-технической</a:t>
                      </a:r>
                      <a:r>
                        <a:rPr lang="ru-RU" sz="9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базы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Шт.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  <a:p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9233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40608410"/>
              </p:ext>
            </p:extLst>
          </p:nvPr>
        </p:nvGraphicFramePr>
        <p:xfrm>
          <a:off x="627529" y="233084"/>
          <a:ext cx="8148917" cy="5727211"/>
        </p:xfrm>
        <a:graphic>
          <a:graphicData uri="http://schemas.openxmlformats.org/drawingml/2006/table">
            <a:tbl>
              <a:tblPr firstRow="1" firstCol="1" bandRow="1"/>
              <a:tblGrid>
                <a:gridCol w="8148917"/>
              </a:tblGrid>
              <a:tr h="572721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i="1" dirty="0" smtClean="0">
                          <a:latin typeface="Times New Roman" pitchFamily="18" charset="0"/>
                          <a:cs typeface="Times New Roman" pitchFamily="18" charset="0"/>
                        </a:rPr>
                        <a:t>Сведения о реализуемых в отчетном финансовом году муниципальных программах и достигнутых показателях в увязке с объемами бюджетных расходов, направленных на их достижение</a:t>
                      </a:r>
                      <a:endParaRPr kumimoji="0" lang="ru-RU" sz="1600" b="1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lvl="0" indent="0" eaLnBrk="1" fontAlgn="b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b="1" i="1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Муниципальная программа</a:t>
                      </a:r>
                      <a:r>
                        <a:rPr lang="ru-RU" sz="1400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400" b="1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«Управление имуществом муниципального образования п. Михайловский на 2024-2026 годы»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       </a:t>
                      </a:r>
                      <a:r>
                        <a:rPr kumimoji="0" lang="ru-RU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На реализацию программы в бюджете городского округа МО п. Михайловский в 2024 год было направлено  12 370,0 тыс. рублей, исполнение  69,2% или 8 564,8 тыс. рублей.</a:t>
                      </a:r>
                      <a:r>
                        <a:rPr kumimoji="0" lang="ru-RU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Неисполненные плановые назначения образовались по причине отсутствия потребности.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  </a:t>
                      </a:r>
                      <a:endParaRPr kumimoji="0" lang="ru-RU" sz="1400" b="1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4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  </a:t>
                      </a:r>
                      <a:endParaRPr kumimoji="0" lang="ru-RU" sz="1400" b="1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400" b="1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400" b="1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400" b="1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400" b="1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400" b="1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400" b="1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400" b="1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400" b="1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400" b="1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400" b="1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endParaRPr kumimoji="0" lang="ru-RU" sz="14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3224" marR="53224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743668" y="2079829"/>
          <a:ext cx="7770603" cy="35316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249"/>
                <a:gridCol w="4908430"/>
                <a:gridCol w="776377"/>
                <a:gridCol w="948906"/>
                <a:gridCol w="862641"/>
              </a:tblGrid>
              <a:tr h="59657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 smtClean="0">
                          <a:solidFill>
                            <a:schemeClr val="tx1"/>
                          </a:solidFill>
                        </a:rPr>
                        <a:t>№</a:t>
                      </a: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</a:rPr>
                        <a:t>Наименование показателя</a:t>
                      </a:r>
                      <a:endParaRPr lang="ru-RU" sz="9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 smtClean="0">
                          <a:solidFill>
                            <a:schemeClr val="tx1"/>
                          </a:solidFill>
                        </a:rPr>
                        <a:t>Единица измерения</a:t>
                      </a: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 smtClean="0">
                          <a:solidFill>
                            <a:schemeClr val="tx1"/>
                          </a:solidFill>
                        </a:rPr>
                        <a:t>Установлено</a:t>
                      </a: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 smtClean="0">
                          <a:solidFill>
                            <a:schemeClr val="tx1"/>
                          </a:solidFill>
                        </a:rPr>
                        <a:t>Достигнуто </a:t>
                      </a:r>
                    </a:p>
                  </a:txBody>
                  <a:tcPr>
                    <a:solidFill>
                      <a:srgbClr val="66CCFF"/>
                    </a:solidFill>
                  </a:tcPr>
                </a:tc>
              </a:tr>
              <a:tr h="59657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Доходы, получаемые в виде арендной платы за земельные участки, государственная собственность на которые не разграничена и которые расположены в границах городских округов, а также средства от продажи права на заключение договоров аренды указанных земельных участков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Тыс.руб.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80,0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77,4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</a:tr>
              <a:tr h="530525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Доходы, получаемые в виде арендной платы, а также средства от продажи права на заключение договоров аренды за земли, находящиеся в собственности городских округов (за исключением земельных участков муниципальных бюджетных и автономных учреждений)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Тыс.руб.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33,5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61,4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</a:tr>
              <a:tr h="340899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Доходы от сдачи в аренду имущества, составляющего казну городских округов (за исключением земельных участков)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Тыс.руб.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2340,1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2617,2</a:t>
                      </a:r>
                    </a:p>
                    <a:p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</a:tr>
              <a:tr h="340899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Доходы от продажи земельных участков, государственная собственность на которые не разграничена и которые расположены в границах городских округов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Тыс.руб.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443,8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443,8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</a:tr>
              <a:tr h="392876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Доходы от продажи земельных участков, находящихся в собственности городских округов (за исключением земельных участков муниципальных бюджетных и автономных учреждений)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Тыс.руб.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53,7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417,7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</a:tr>
              <a:tr h="59657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Доходы от реализации иного имущества, находящегося в собственности городских округов (за исключением имущества муниципальных бюджетных и автономных учреждений, а также имущества муниципальных унитарных предприятий, в том числе казенных), в части реализации основных средств по указанному имуществу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Тыс.руб.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985,0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9233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40608410"/>
              </p:ext>
            </p:extLst>
          </p:nvPr>
        </p:nvGraphicFramePr>
        <p:xfrm>
          <a:off x="627529" y="233084"/>
          <a:ext cx="8148917" cy="5727211"/>
        </p:xfrm>
        <a:graphic>
          <a:graphicData uri="http://schemas.openxmlformats.org/drawingml/2006/table">
            <a:tbl>
              <a:tblPr firstRow="1" firstCol="1" bandRow="1"/>
              <a:tblGrid>
                <a:gridCol w="8148917"/>
              </a:tblGrid>
              <a:tr h="572721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i="1" dirty="0" smtClean="0">
                          <a:latin typeface="Times New Roman" pitchFamily="18" charset="0"/>
                          <a:cs typeface="Times New Roman" pitchFamily="18" charset="0"/>
                        </a:rPr>
                        <a:t>Сведения о реализуемых в отчетном финансовом году муниципальных программах и достигнутых показателях в увязке с объемами бюджетных расходов, направленных на их достижение</a:t>
                      </a:r>
                      <a:endParaRPr kumimoji="0" lang="ru-RU" sz="1600" b="1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kumimoji="0" lang="ru-RU" sz="14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Муниципальная программа </a:t>
                      </a:r>
                      <a:r>
                        <a:rPr lang="ru-RU" sz="1400" b="1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«Формирование комфортной городской среды на территории  муниципального образования п. Михайловский Саратовской области на 2018 – 2024 годы»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  </a:t>
                      </a:r>
                      <a:r>
                        <a:rPr kumimoji="0" lang="ru-RU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На реализацию программы в бюджете городского округа МО п. Михайловский в 2024 год было направлено  8 944,80 тыс. рублей, исполнение  100% или  8 944,80 тыс. рублей.</a:t>
                      </a:r>
                      <a:r>
                        <a:rPr kumimoji="0" lang="ru-RU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  </a:t>
                      </a:r>
                      <a:endParaRPr kumimoji="0" lang="ru-RU" sz="1400" b="1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400" b="1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400" b="1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400" b="1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400" b="1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400" b="1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400" b="1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400" b="1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400" b="1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400" b="1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400" b="1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endParaRPr kumimoji="0" lang="ru-RU" sz="14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3224" marR="53224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933449" y="2732547"/>
          <a:ext cx="7324725" cy="15820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66751"/>
                <a:gridCol w="2263139"/>
                <a:gridCol w="1464945"/>
                <a:gridCol w="1464945"/>
                <a:gridCol w="1464945"/>
              </a:tblGrid>
              <a:tr h="3823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 smtClean="0">
                          <a:solidFill>
                            <a:schemeClr val="tx1"/>
                          </a:solidFill>
                        </a:rPr>
                        <a:t>№</a:t>
                      </a: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</a:rPr>
                        <a:t>Наименование показателя</a:t>
                      </a:r>
                      <a:endParaRPr lang="ru-RU" sz="9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 smtClean="0">
                          <a:solidFill>
                            <a:schemeClr val="tx1"/>
                          </a:solidFill>
                        </a:rPr>
                        <a:t>Единица измерения</a:t>
                      </a: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 smtClean="0">
                          <a:solidFill>
                            <a:schemeClr val="tx1"/>
                          </a:solidFill>
                        </a:rPr>
                        <a:t>Установлено</a:t>
                      </a: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 smtClean="0">
                          <a:solidFill>
                            <a:schemeClr val="tx1"/>
                          </a:solidFill>
                        </a:rPr>
                        <a:t>Достигнуто </a:t>
                      </a:r>
                    </a:p>
                  </a:txBody>
                  <a:tcPr>
                    <a:solidFill>
                      <a:srgbClr val="66CCFF"/>
                    </a:solidFill>
                  </a:tcPr>
                </a:tc>
              </a:tr>
              <a:tr h="59982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Показатель 1 количество отремонтированных</a:t>
                      </a:r>
                      <a:r>
                        <a:rPr lang="ru-RU" sz="9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придомовых территорий (дворовых территорий)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Шт.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</a:tr>
              <a:tr h="59982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Показатель 1 количество отремонтированных</a:t>
                      </a:r>
                      <a:r>
                        <a:rPr lang="ru-RU" sz="9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мест массового отдыха  (общественных территорий)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Шт.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9233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40608410"/>
              </p:ext>
            </p:extLst>
          </p:nvPr>
        </p:nvGraphicFramePr>
        <p:xfrm>
          <a:off x="627529" y="233084"/>
          <a:ext cx="8148917" cy="5727211"/>
        </p:xfrm>
        <a:graphic>
          <a:graphicData uri="http://schemas.openxmlformats.org/drawingml/2006/table">
            <a:tbl>
              <a:tblPr firstRow="1" firstCol="1" bandRow="1"/>
              <a:tblGrid>
                <a:gridCol w="8148917"/>
              </a:tblGrid>
              <a:tr h="572721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i="1" dirty="0" smtClean="0">
                          <a:latin typeface="Times New Roman" pitchFamily="18" charset="0"/>
                          <a:cs typeface="Times New Roman" pitchFamily="18" charset="0"/>
                        </a:rPr>
                        <a:t>Сведения о реализуемых в отчетном финансовом году муниципальных программах и достигнутых показателях в увязке с объемами бюджетных расходов, направленных на их достижение</a:t>
                      </a:r>
                      <a:endParaRPr kumimoji="0" lang="ru-RU" sz="1600" b="1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r>
                        <a:rPr lang="ru-RU" sz="1400" b="1" i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Муниципальная программа</a:t>
                      </a:r>
                      <a:r>
                        <a:rPr lang="ru-RU" sz="14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«Развитие дополнительного образования детей в МО п.Михайловский Саратовской области на 2024 – 2026 годы»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ru-RU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На реализацию программы в бюджете городского округа МО п. Михайловский в 2024 год было направлено  5 725,70 тыс. рублей, исполнение  95,3% или  5 455,20 тыс. рублей.</a:t>
                      </a:r>
                      <a:r>
                        <a:rPr kumimoji="0" lang="ru-RU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Неисполненные плановые назначения образовались по причине отсутствия потребности.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  </a:t>
                      </a:r>
                      <a:endParaRPr kumimoji="0" lang="ru-RU" sz="1400" b="1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4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  </a:t>
                      </a:r>
                      <a:endParaRPr kumimoji="0" lang="ru-RU" sz="1400" b="1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400" b="1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400" b="1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400" b="1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400" b="1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400" b="1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400" b="1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400" b="1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400" b="1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400" b="1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400" b="1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endParaRPr kumimoji="0" lang="ru-RU" sz="14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3224" marR="53224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916196" y="2372264"/>
          <a:ext cx="7324725" cy="32090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66751"/>
                <a:gridCol w="2263139"/>
                <a:gridCol w="1464945"/>
                <a:gridCol w="1464945"/>
                <a:gridCol w="1464945"/>
              </a:tblGrid>
              <a:tr h="3515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 smtClean="0">
                          <a:solidFill>
                            <a:schemeClr val="tx1"/>
                          </a:solidFill>
                        </a:rPr>
                        <a:t>№</a:t>
                      </a: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</a:rPr>
                        <a:t>Наименование показателя</a:t>
                      </a:r>
                      <a:endParaRPr lang="ru-RU" sz="9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 smtClean="0">
                          <a:solidFill>
                            <a:schemeClr val="tx1"/>
                          </a:solidFill>
                        </a:rPr>
                        <a:t>Единица измерения</a:t>
                      </a: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 smtClean="0">
                          <a:solidFill>
                            <a:schemeClr val="tx1"/>
                          </a:solidFill>
                        </a:rPr>
                        <a:t>Установлено</a:t>
                      </a: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 smtClean="0">
                          <a:solidFill>
                            <a:schemeClr val="tx1"/>
                          </a:solidFill>
                        </a:rPr>
                        <a:t>Достигнуто </a:t>
                      </a:r>
                    </a:p>
                  </a:txBody>
                  <a:tcPr>
                    <a:solidFill>
                      <a:srgbClr val="66CCFF"/>
                    </a:solidFill>
                  </a:tcPr>
                </a:tc>
              </a:tr>
              <a:tr h="983536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Техническая поддержка работы .Повышение</a:t>
                      </a:r>
                      <a:r>
                        <a:rPr lang="ru-RU" sz="9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социального статуса и профессионального уровня педагогических и руководящих работников, специалистов  в области доп.образования 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Тыс.руб.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5524,0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5253,5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</a:tr>
              <a:tr h="680645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Развитие информационных и коммуникационных технологий в системе дополнительного образования.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Тыс.руб.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7,7</a:t>
                      </a:r>
                    </a:p>
                    <a:p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7,7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</a:tr>
              <a:tr h="1193248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Организация и проведение</a:t>
                      </a:r>
                      <a:r>
                        <a:rPr lang="ru-RU" sz="9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внутренних, межрайонных физкультурных и спортивно – массовых мероприятий, участие в областных и  всероссийских спортивно-массовых мероприятий разных социальных и возрастных групп населения.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Тыс.руб.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194,0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194,0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9233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40608410"/>
              </p:ext>
            </p:extLst>
          </p:nvPr>
        </p:nvGraphicFramePr>
        <p:xfrm>
          <a:off x="627529" y="233084"/>
          <a:ext cx="8148917" cy="5727211"/>
        </p:xfrm>
        <a:graphic>
          <a:graphicData uri="http://schemas.openxmlformats.org/drawingml/2006/table">
            <a:tbl>
              <a:tblPr firstRow="1" firstCol="1" bandRow="1"/>
              <a:tblGrid>
                <a:gridCol w="8148917"/>
              </a:tblGrid>
              <a:tr h="572721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i="1" dirty="0" smtClean="0">
                          <a:latin typeface="Times New Roman" pitchFamily="18" charset="0"/>
                          <a:cs typeface="Times New Roman" pitchFamily="18" charset="0"/>
                        </a:rPr>
                        <a:t>Сведения о реализуемых в отчетном финансовом году муниципальных программах и достигнутых показателях в увязке с объемами бюджетных расходов, направленных на их достижение</a:t>
                      </a:r>
                      <a:endParaRPr kumimoji="0" lang="ru-RU" sz="1600" b="1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r>
                        <a:rPr lang="ru-RU" sz="1400" b="1" i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Муниципальная программа</a:t>
                      </a:r>
                      <a:r>
                        <a:rPr lang="ru-RU" sz="14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«Профилактика терроризма и экстремизма в МО п. Михайловский на 2024-2026 годы»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ru-RU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На реализацию программы в бюджете городского округа МО п. Михайловский в 2024 год было направлено  5 ,9 тыс. рублей, исполнение  100% или  5,9 тыс. рублей.</a:t>
                      </a:r>
                      <a:r>
                        <a:rPr kumimoji="0" lang="ru-RU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  </a:t>
                      </a:r>
                      <a:endParaRPr kumimoji="0" lang="ru-RU" sz="1400" b="1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400" b="1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400" b="1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400" b="1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400" b="1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400" b="1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400" b="1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400" b="1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400" b="1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400" b="1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400" b="1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endParaRPr kumimoji="0" lang="ru-RU" sz="14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3224" marR="53224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933449" y="2732547"/>
          <a:ext cx="7324725" cy="98220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66751"/>
                <a:gridCol w="2263139"/>
                <a:gridCol w="1464945"/>
                <a:gridCol w="1464945"/>
                <a:gridCol w="1464945"/>
              </a:tblGrid>
              <a:tr h="3823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 smtClean="0">
                          <a:solidFill>
                            <a:schemeClr val="tx1"/>
                          </a:solidFill>
                        </a:rPr>
                        <a:t>№</a:t>
                      </a: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</a:rPr>
                        <a:t>Наименование показателя</a:t>
                      </a:r>
                      <a:endParaRPr lang="ru-RU" sz="9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 smtClean="0">
                          <a:solidFill>
                            <a:schemeClr val="tx1"/>
                          </a:solidFill>
                        </a:rPr>
                        <a:t>Единица измерения</a:t>
                      </a: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 smtClean="0">
                          <a:solidFill>
                            <a:schemeClr val="tx1"/>
                          </a:solidFill>
                        </a:rPr>
                        <a:t>Установлено</a:t>
                      </a: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 smtClean="0">
                          <a:solidFill>
                            <a:schemeClr val="tx1"/>
                          </a:solidFill>
                        </a:rPr>
                        <a:t>Достигнуто </a:t>
                      </a:r>
                    </a:p>
                  </a:txBody>
                  <a:tcPr>
                    <a:solidFill>
                      <a:srgbClr val="66CCFF"/>
                    </a:solidFill>
                  </a:tcPr>
                </a:tc>
              </a:tr>
              <a:tr h="59982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Профилактика межнациональных и межрелигиозных</a:t>
                      </a:r>
                      <a:r>
                        <a:rPr lang="ru-RU" sz="9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конфликтов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9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Тыс.руб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5,9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5,9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9233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40608410"/>
              </p:ext>
            </p:extLst>
          </p:nvPr>
        </p:nvGraphicFramePr>
        <p:xfrm>
          <a:off x="627529" y="233084"/>
          <a:ext cx="8148917" cy="5727211"/>
        </p:xfrm>
        <a:graphic>
          <a:graphicData uri="http://schemas.openxmlformats.org/drawingml/2006/table">
            <a:tbl>
              <a:tblPr firstRow="1" firstCol="1" bandRow="1"/>
              <a:tblGrid>
                <a:gridCol w="8148917"/>
              </a:tblGrid>
              <a:tr h="572721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i="1" dirty="0" smtClean="0">
                          <a:latin typeface="Times New Roman" pitchFamily="18" charset="0"/>
                          <a:cs typeface="Times New Roman" pitchFamily="18" charset="0"/>
                        </a:rPr>
                        <a:t>Сведения о реализуемых в отчетном финансовом году муниципальных программах и достигнутых показателях в увязке с объемами бюджетных расходов, направленных на их достижение</a:t>
                      </a:r>
                      <a:endParaRPr kumimoji="0" lang="ru-RU" sz="1600" b="1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r>
                        <a:rPr lang="ru-RU" sz="1400" b="1" i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Муниципальная программа</a:t>
                      </a:r>
                      <a:r>
                        <a:rPr lang="ru-RU" sz="14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«Профилактика  правонарушений и усиление борьбы с преступностью в МО п.Михайловский</a:t>
                      </a:r>
                      <a:r>
                        <a:rPr lang="ru-RU" sz="1400" b="1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на 2024-2026 годы</a:t>
                      </a: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»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ru-RU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На реализацию программы в бюджете городского округа МО п. Михайловский в 2024 году было направлено  2,5 тыс. рублей, исполнение  0% или  0,0 тыс. рублей.</a:t>
                      </a:r>
                      <a:r>
                        <a:rPr kumimoji="0" lang="ru-RU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  </a:t>
                      </a:r>
                      <a:endParaRPr kumimoji="0" lang="ru-RU" sz="1400" b="1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400" b="1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400" b="1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400" b="1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400" b="1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400" b="1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400" b="1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400" b="1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400" b="1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400" b="1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400" b="1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endParaRPr kumimoji="0" lang="ru-RU" sz="14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3224" marR="53224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933449" y="2732547"/>
          <a:ext cx="7324725" cy="10224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66751"/>
                <a:gridCol w="2263139"/>
                <a:gridCol w="1464945"/>
                <a:gridCol w="1464945"/>
                <a:gridCol w="1464945"/>
              </a:tblGrid>
              <a:tr h="3823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 smtClean="0">
                          <a:solidFill>
                            <a:schemeClr val="tx1"/>
                          </a:solidFill>
                        </a:rPr>
                        <a:t>№</a:t>
                      </a: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</a:rPr>
                        <a:t>Наименование показателя</a:t>
                      </a:r>
                      <a:endParaRPr lang="ru-RU" sz="9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 smtClean="0">
                          <a:solidFill>
                            <a:schemeClr val="tx1"/>
                          </a:solidFill>
                        </a:rPr>
                        <a:t>Единица измерения</a:t>
                      </a: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 smtClean="0">
                          <a:solidFill>
                            <a:schemeClr val="tx1"/>
                          </a:solidFill>
                        </a:rPr>
                        <a:t>Установлено</a:t>
                      </a: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 smtClean="0">
                          <a:solidFill>
                            <a:schemeClr val="tx1"/>
                          </a:solidFill>
                        </a:rPr>
                        <a:t>Достигнуто </a:t>
                      </a:r>
                    </a:p>
                  </a:txBody>
                  <a:tcPr>
                    <a:solidFill>
                      <a:srgbClr val="66CCFF"/>
                    </a:solidFill>
                  </a:tcPr>
                </a:tc>
              </a:tr>
              <a:tr h="59982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Проведение культурно-массовых мероприятий по профилактике правонарушений</a:t>
                      </a:r>
                      <a:r>
                        <a:rPr lang="ru-RU" sz="9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и усиление борьбы с преступностью в МО п.Михайловский.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Чел.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350</a:t>
                      </a: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350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9233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40608410"/>
              </p:ext>
            </p:extLst>
          </p:nvPr>
        </p:nvGraphicFramePr>
        <p:xfrm>
          <a:off x="627529" y="233084"/>
          <a:ext cx="8148917" cy="5727211"/>
        </p:xfrm>
        <a:graphic>
          <a:graphicData uri="http://schemas.openxmlformats.org/drawingml/2006/table">
            <a:tbl>
              <a:tblPr firstRow="1" firstCol="1" bandRow="1"/>
              <a:tblGrid>
                <a:gridCol w="8148917"/>
              </a:tblGrid>
              <a:tr h="572721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i="1" dirty="0" smtClean="0">
                          <a:latin typeface="Times New Roman" pitchFamily="18" charset="0"/>
                          <a:cs typeface="Times New Roman" pitchFamily="18" charset="0"/>
                        </a:rPr>
                        <a:t>Сведения о реализуемых в отчетном финансовом году муниципальных программах и достигнутых показателях в увязке с объемами бюджетных расходов, направленных на их достижение</a:t>
                      </a:r>
                      <a:endParaRPr kumimoji="0" lang="ru-RU" sz="1600" b="1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Муниципальная программа</a:t>
                      </a:r>
                      <a:r>
                        <a:rPr lang="ru-RU" sz="14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«</a:t>
                      </a: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Строительство, реконструкция, капитальный ремонт жилого фонда, объектов социальной и инженерной инфраструктуры муниципального образования поселок Михайловский Саратовской области на 2022 - 2024 годы</a:t>
                      </a: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»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ru-RU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На реализацию программы в бюджете городского округа МО п. Михайловский в 2024 году было направлено  20,5 тыс. рублей, исполнение  100% или  20,5 тыс. рублей.</a:t>
                      </a:r>
                      <a:r>
                        <a:rPr kumimoji="0" lang="ru-RU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  </a:t>
                      </a:r>
                      <a:endParaRPr kumimoji="0" lang="ru-RU" sz="1400" b="1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400" b="1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400" b="1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400" b="1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400" b="1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400" b="1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400" b="1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400" b="1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400" b="1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400" b="1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400" b="1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endParaRPr kumimoji="0" lang="ru-RU" sz="14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3224" marR="53224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933449" y="2732547"/>
          <a:ext cx="7324725" cy="129677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66751"/>
                <a:gridCol w="2263139"/>
                <a:gridCol w="1464945"/>
                <a:gridCol w="1464945"/>
                <a:gridCol w="1464945"/>
              </a:tblGrid>
              <a:tr h="3823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 smtClean="0">
                          <a:solidFill>
                            <a:schemeClr val="tx1"/>
                          </a:solidFill>
                        </a:rPr>
                        <a:t>№</a:t>
                      </a: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</a:rPr>
                        <a:t>Наименование показателя</a:t>
                      </a:r>
                      <a:endParaRPr lang="ru-RU" sz="9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 smtClean="0">
                          <a:solidFill>
                            <a:schemeClr val="tx1"/>
                          </a:solidFill>
                        </a:rPr>
                        <a:t>Единица измерения</a:t>
                      </a: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 smtClean="0">
                          <a:solidFill>
                            <a:schemeClr val="tx1"/>
                          </a:solidFill>
                        </a:rPr>
                        <a:t>Установлено</a:t>
                      </a: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 smtClean="0">
                          <a:solidFill>
                            <a:schemeClr val="tx1"/>
                          </a:solidFill>
                        </a:rPr>
                        <a:t>Достигнуто </a:t>
                      </a:r>
                    </a:p>
                  </a:txBody>
                  <a:tcPr>
                    <a:solidFill>
                      <a:srgbClr val="66CCFF"/>
                    </a:solidFill>
                  </a:tcPr>
                </a:tc>
              </a:tr>
              <a:tr h="59982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Капитальный ремонт водопроводных сетей  в МО п.Михайловский Саратовской области с разработкой</a:t>
                      </a:r>
                      <a:r>
                        <a:rPr lang="ru-RU" sz="9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проектно-сметной документации и проведением государственной экспертизы  проектно-сметной документации .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9233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Отчет о расходовании средств резервного фонда администрации п. </a:t>
            </a:r>
            <a:r>
              <a:rPr lang="ru-RU" sz="1600" b="1">
                <a:latin typeface="Times New Roman" panose="02020603050405020304" pitchFamily="18" charset="0"/>
                <a:cs typeface="Times New Roman" panose="02020603050405020304" pitchFamily="18" charset="0"/>
              </a:rPr>
              <a:t>Михайловский </a:t>
            </a:r>
            <a:r>
              <a:rPr lang="ru-RU" sz="16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 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68290284"/>
              </p:ext>
            </p:extLst>
          </p:nvPr>
        </p:nvGraphicFramePr>
        <p:xfrm>
          <a:off x="622820" y="1700807"/>
          <a:ext cx="8219256" cy="3116463"/>
        </p:xfrm>
        <a:graphic>
          <a:graphicData uri="http://schemas.openxmlformats.org/drawingml/2006/table">
            <a:tbl>
              <a:tblPr/>
              <a:tblGrid>
                <a:gridCol w="1352629"/>
                <a:gridCol w="3014029"/>
                <a:gridCol w="841979"/>
                <a:gridCol w="1069675"/>
                <a:gridCol w="836762"/>
                <a:gridCol w="1104182"/>
              </a:tblGrid>
              <a:tr h="172639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effectLst/>
                          <a:latin typeface="Arial Cyr"/>
                        </a:rPr>
                        <a:t>Дата и номер распоряжения главы муниципального образования п. Михайловский о выделении средств из резервного фонда</a:t>
                      </a:r>
                    </a:p>
                  </a:txBody>
                  <a:tcPr marL="8584" marR="8584" marT="85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effectLst/>
                          <a:latin typeface="Arial Cyr"/>
                        </a:rPr>
                        <a:t>Цели предоставления средств резервного фонда</a:t>
                      </a:r>
                    </a:p>
                  </a:txBody>
                  <a:tcPr marL="8584" marR="8584" marT="85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effectLst/>
                          <a:latin typeface="Arial Cyr"/>
                        </a:rPr>
                        <a:t>Объем выделяемых средств  </a:t>
                      </a:r>
                    </a:p>
                  </a:txBody>
                  <a:tcPr marL="8584" marR="8584" marT="85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effectLst/>
                          <a:latin typeface="Arial Cyr"/>
                        </a:rPr>
                        <a:t>Бюджетные ассигнования в соответствии со сводной бюджетной росписью с учетом изменений</a:t>
                      </a:r>
                    </a:p>
                  </a:txBody>
                  <a:tcPr marL="8584" marR="8584" marT="85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effectLst/>
                          <a:latin typeface="Arial Cyr"/>
                        </a:rPr>
                        <a:t>Кассовое исполнение</a:t>
                      </a:r>
                    </a:p>
                  </a:txBody>
                  <a:tcPr marL="8584" marR="8584" marT="85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effectLst/>
                          <a:latin typeface="Arial Cyr"/>
                        </a:rPr>
                        <a:t>Дата и номер платежного поручения</a:t>
                      </a:r>
                    </a:p>
                  </a:txBody>
                  <a:tcPr marL="8584" marR="8584" marT="85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988215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1" i="0" u="none" strike="noStrike" dirty="0" smtClean="0">
                          <a:effectLst/>
                          <a:latin typeface="Arial Cyr"/>
                        </a:rPr>
                        <a:t>20.09.2024 №308,</a:t>
                      </a:r>
                    </a:p>
                    <a:p>
                      <a:pPr algn="l" fontAlgn="b"/>
                      <a:r>
                        <a:rPr lang="ru-RU" sz="900" b="1" i="0" u="none" strike="noStrike" dirty="0" smtClean="0">
                          <a:effectLst/>
                          <a:latin typeface="Arial Cyr"/>
                        </a:rPr>
                        <a:t>27.11.2024 №361,</a:t>
                      </a:r>
                    </a:p>
                    <a:p>
                      <a:pPr algn="l" fontAlgn="b"/>
                      <a:r>
                        <a:rPr lang="ru-RU" sz="900" b="1" i="0" u="none" strike="noStrike" dirty="0" smtClean="0">
                          <a:effectLst/>
                          <a:latin typeface="Arial Cyr"/>
                        </a:rPr>
                        <a:t>11.12.2024 №381.</a:t>
                      </a:r>
                    </a:p>
                    <a:p>
                      <a:pPr algn="l" fontAlgn="b"/>
                      <a:endParaRPr lang="ru-RU" sz="900" b="1" i="0" u="none" strike="noStrike" dirty="0" smtClean="0">
                        <a:effectLst/>
                        <a:latin typeface="Arial Cyr"/>
                      </a:endParaRPr>
                    </a:p>
                  </a:txBody>
                  <a:tcPr marL="8584" marR="8584" marT="85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1" i="0" u="none" strike="noStrike" dirty="0">
                          <a:effectLst/>
                          <a:latin typeface="Arial Cyr"/>
                        </a:rPr>
                        <a:t> </a:t>
                      </a:r>
                      <a:r>
                        <a:rPr lang="ru-RU" sz="900" b="1" i="0" u="none" strike="noStrike" dirty="0" smtClean="0">
                          <a:effectLst/>
                          <a:latin typeface="Arial Cyr"/>
                        </a:rPr>
                        <a:t>Предоставление единовременной</a:t>
                      </a:r>
                      <a:r>
                        <a:rPr lang="ru-RU" sz="900" b="1" i="0" u="none" strike="noStrike" baseline="0" dirty="0" smtClean="0">
                          <a:effectLst/>
                          <a:latin typeface="Arial Cyr"/>
                        </a:rPr>
                        <a:t> денежной выплаты гражданам, поступившим на военную службу по контракту в период с 1 августа по 31 декабря 2024 года для участия в специальной военной операции</a:t>
                      </a:r>
                      <a:endParaRPr lang="ru-RU" sz="900" b="1" i="0" u="none" strike="noStrike" dirty="0">
                        <a:effectLst/>
                        <a:latin typeface="Arial Cyr"/>
                      </a:endParaRPr>
                    </a:p>
                  </a:txBody>
                  <a:tcPr marL="8584" marR="8584" marT="85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1" i="0" u="none" strike="noStrike" dirty="0" smtClean="0">
                          <a:effectLst/>
                          <a:latin typeface="Arial Cyr"/>
                        </a:rPr>
                        <a:t>662 495,22</a:t>
                      </a:r>
                      <a:r>
                        <a:rPr lang="ru-RU" sz="900" b="1" i="0" u="none" strike="noStrike" dirty="0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584" marR="8584" marT="85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 Cyr"/>
                        </a:rPr>
                        <a:t>300 </a:t>
                      </a:r>
                      <a:r>
                        <a:rPr lang="ru-RU" sz="900" b="1" i="0" u="none" strike="noStrike" dirty="0">
                          <a:solidFill>
                            <a:schemeClr val="tx1"/>
                          </a:solidFill>
                          <a:effectLst/>
                          <a:latin typeface="Arial Cyr"/>
                        </a:rPr>
                        <a:t>000,00  </a:t>
                      </a:r>
                    </a:p>
                  </a:txBody>
                  <a:tcPr marL="8584" marR="8584" marT="85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1" i="0" u="none" strike="noStrike" dirty="0" smtClean="0">
                          <a:effectLst/>
                          <a:latin typeface="Arial Cyr"/>
                        </a:rPr>
                        <a:t>300 000,00</a:t>
                      </a:r>
                      <a:r>
                        <a:rPr lang="ru-RU" sz="900" b="1" i="0" u="none" strike="noStrike" dirty="0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584" marR="8584" marT="85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1" i="0" u="none" strike="noStrike" dirty="0">
                          <a:effectLst/>
                          <a:latin typeface="Arial Cyr"/>
                        </a:rPr>
                        <a:t> </a:t>
                      </a:r>
                      <a:r>
                        <a:rPr lang="ru-RU" sz="900" b="1" i="0" u="none" strike="noStrike" dirty="0" smtClean="0">
                          <a:effectLst/>
                          <a:latin typeface="Arial Cyr"/>
                        </a:rPr>
                        <a:t>23.09.2024 №1360,</a:t>
                      </a:r>
                    </a:p>
                    <a:p>
                      <a:pPr algn="l" fontAlgn="b"/>
                      <a:r>
                        <a:rPr lang="ru-RU" sz="900" b="1" i="0" u="none" strike="noStrike" dirty="0" smtClean="0">
                          <a:effectLst/>
                          <a:latin typeface="Arial Cyr"/>
                        </a:rPr>
                        <a:t> 03.12.2024 №1798,</a:t>
                      </a:r>
                    </a:p>
                    <a:p>
                      <a:pPr algn="l" fontAlgn="b"/>
                      <a:r>
                        <a:rPr lang="ru-RU" sz="900" b="1" i="0" u="none" strike="noStrike" dirty="0" smtClean="0">
                          <a:effectLst/>
                          <a:latin typeface="Arial Cyr"/>
                        </a:rPr>
                        <a:t> 12.12.2024 №1874.</a:t>
                      </a:r>
                      <a:endParaRPr lang="ru-RU" sz="900" b="1" i="0" u="none" strike="noStrike" dirty="0">
                        <a:effectLst/>
                        <a:latin typeface="Arial Cyr"/>
                      </a:endParaRPr>
                    </a:p>
                  </a:txBody>
                  <a:tcPr marL="8584" marR="8584" marT="85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401849">
                <a:tc gridSpan="5"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 dirty="0">
                          <a:effectLst/>
                          <a:latin typeface="Arial Cyr"/>
                        </a:rPr>
                        <a:t>Примечание: </a:t>
                      </a:r>
                      <a:r>
                        <a:rPr lang="ru-RU" sz="900" b="0" i="0" u="none" strike="noStrike" dirty="0" smtClean="0">
                          <a:effectLst/>
                          <a:latin typeface="Arial Cyr"/>
                        </a:rPr>
                        <a:t>-</a:t>
                      </a:r>
                      <a:endParaRPr lang="ru-RU" sz="900" b="0" i="0" u="none" strike="noStrike" dirty="0">
                        <a:solidFill>
                          <a:srgbClr val="FF0000"/>
                        </a:solidFill>
                        <a:effectLst/>
                        <a:latin typeface="Arial Cyr"/>
                      </a:endParaRPr>
                    </a:p>
                  </a:txBody>
                  <a:tcPr marL="8584" marR="8584" marT="8584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66CC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 dirty="0">
                        <a:effectLst/>
                        <a:latin typeface="Arial Cyr"/>
                      </a:endParaRPr>
                    </a:p>
                  </a:txBody>
                  <a:tcPr marL="8584" marR="8584" marT="8584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66CC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22021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68554389"/>
              </p:ext>
            </p:extLst>
          </p:nvPr>
        </p:nvGraphicFramePr>
        <p:xfrm>
          <a:off x="457200" y="2852936"/>
          <a:ext cx="8229600" cy="1615036"/>
        </p:xfrm>
        <a:graphic>
          <a:graphicData uri="http://schemas.openxmlformats.org/drawingml/2006/table">
            <a:tbl>
              <a:tblPr firstRow="1" firstCol="1" bandRow="1"/>
              <a:tblGrid>
                <a:gridCol w="336507"/>
                <a:gridCol w="4449826"/>
                <a:gridCol w="1763697"/>
                <a:gridCol w="1679570"/>
              </a:tblGrid>
              <a:tr h="45143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988" marR="639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Вид долгового обязательства</a:t>
                      </a: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988" marR="639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На </a:t>
                      </a:r>
                      <a:r>
                        <a:rPr lang="ru-RU" sz="1100" b="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01.01.2024</a:t>
                      </a: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988" marR="639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На </a:t>
                      </a:r>
                      <a:r>
                        <a:rPr lang="ru-RU" sz="1100" b="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01.01.2025</a:t>
                      </a: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988" marR="639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19664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№ п/п</a:t>
                      </a:r>
                    </a:p>
                  </a:txBody>
                  <a:tcPr marL="63988" marR="639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Сумма,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 i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тыс. рублей</a:t>
                      </a: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988" marR="639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Сумма,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 i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тыс. рублей</a:t>
                      </a: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988" marR="639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39246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988" marR="6398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2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988" marR="6398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3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988" marR="6398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4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988" marR="6398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26481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spc="-3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1.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988" marR="639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Бюджетные кредиты, привлеченные от других бюджетов бюджетной системы Российской Федерации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988" marR="639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</a:rPr>
                        <a:t>0,00</a:t>
                      </a:r>
                    </a:p>
                  </a:txBody>
                  <a:tcPr marL="63988" marR="639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</a:rPr>
                        <a:t>0,00</a:t>
                      </a:r>
                    </a:p>
                  </a:txBody>
                  <a:tcPr marL="63988" marR="639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457200" y="2870791"/>
            <a:ext cx="329609" cy="369332"/>
          </a:xfrm>
          <a:prstGeom prst="rect">
            <a:avLst/>
          </a:prstGeom>
          <a:solidFill>
            <a:srgbClr val="66CCFF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384175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3841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rgbClr val="0066FF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83568" y="836712"/>
            <a:ext cx="770485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50850" algn="ctr"/>
            <a:r>
              <a:rPr lang="ru-RU" altLang="ru-RU" b="1" dirty="0">
                <a:solidFill>
                  <a:srgbClr val="000000"/>
                </a:solidFill>
                <a:ea typeface="Times New Roman" pitchFamily="18" charset="0"/>
                <a:cs typeface="Arial" pitchFamily="34" charset="0"/>
              </a:rPr>
              <a:t>Сведения об объеме муниципального долга       муниципального образования п. Михайловский Саратовской области на </a:t>
            </a:r>
            <a:r>
              <a:rPr lang="ru-RU" altLang="ru-RU" b="1" dirty="0" smtClean="0">
                <a:solidFill>
                  <a:srgbClr val="000000"/>
                </a:solidFill>
                <a:ea typeface="Times New Roman" pitchFamily="18" charset="0"/>
                <a:cs typeface="Arial" pitchFamily="34" charset="0"/>
              </a:rPr>
              <a:t>01.01.2025 </a:t>
            </a:r>
            <a:r>
              <a:rPr lang="ru-RU" altLang="ru-RU" b="1" dirty="0">
                <a:solidFill>
                  <a:srgbClr val="000000"/>
                </a:solidFill>
                <a:ea typeface="Times New Roman" pitchFamily="18" charset="0"/>
                <a:cs typeface="Arial" pitchFamily="34" charset="0"/>
              </a:rPr>
              <a:t>года</a:t>
            </a:r>
            <a:endParaRPr lang="ru-RU" altLang="ru-RU" dirty="0">
              <a:solidFill>
                <a:srgbClr val="000000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26862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188640"/>
            <a:ext cx="8003232" cy="535260"/>
          </a:xfrm>
        </p:spPr>
        <p:txBody>
          <a:bodyPr/>
          <a:lstStyle/>
          <a:p>
            <a:pPr lvl="0" eaLnBrk="1" fontAlgn="ctr" hangingPunct="1">
              <a:spcBef>
                <a:spcPts val="0"/>
              </a:spcBef>
              <a:spcAft>
                <a:spcPts val="0"/>
              </a:spcAft>
            </a:pPr>
            <a:r>
              <a:rPr lang="ru-RU" sz="1600" b="1" kern="1200" dirty="0">
                <a:solidFill>
                  <a:srgbClr val="000000"/>
                </a:solidFill>
                <a:latin typeface="Times New Roman"/>
                <a:cs typeface="+mn-cs"/>
              </a:rPr>
              <a:t>Анализ исполнения доходной части бюджета муниципального образования п. Михайловский Саратовской области за </a:t>
            </a:r>
            <a:r>
              <a:rPr lang="ru-RU" sz="1600" b="1" kern="1200" dirty="0" smtClean="0">
                <a:solidFill>
                  <a:srgbClr val="000000"/>
                </a:solidFill>
                <a:latin typeface="Times New Roman"/>
                <a:cs typeface="+mn-cs"/>
              </a:rPr>
              <a:t>2024 </a:t>
            </a:r>
            <a:r>
              <a:rPr lang="ru-RU" sz="1600" b="1" kern="1200" dirty="0">
                <a:solidFill>
                  <a:srgbClr val="000000"/>
                </a:solidFill>
                <a:latin typeface="Times New Roman"/>
                <a:cs typeface="+mn-cs"/>
              </a:rPr>
              <a:t>год</a:t>
            </a:r>
            <a:br>
              <a:rPr lang="ru-RU" sz="1600" b="1" kern="1200" dirty="0">
                <a:solidFill>
                  <a:srgbClr val="000000"/>
                </a:solidFill>
                <a:latin typeface="Times New Roman"/>
                <a:cs typeface="+mn-cs"/>
              </a:rPr>
            </a:br>
            <a:endParaRPr lang="ru-RU" sz="16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22019028"/>
              </p:ext>
            </p:extLst>
          </p:nvPr>
        </p:nvGraphicFramePr>
        <p:xfrm>
          <a:off x="361950" y="910437"/>
          <a:ext cx="8553451" cy="463894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100936"/>
                <a:gridCol w="2280008"/>
                <a:gridCol w="486206"/>
                <a:gridCol w="609600"/>
                <a:gridCol w="657225"/>
                <a:gridCol w="733425"/>
                <a:gridCol w="757982"/>
                <a:gridCol w="643909"/>
                <a:gridCol w="512634"/>
                <a:gridCol w="771526"/>
              </a:tblGrid>
              <a:tr h="477247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Наименование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Исполнено за 2023 год (по состоянию на 01.01.2024г)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Уточненные бюджетные назначения 2024 года (по состоянию на 01.01.2025г)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Кассовый план по состоянию на 01.01.2025г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Исполнено за </a:t>
                      </a: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2024 </a:t>
                      </a:r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 (по состоянию на </a:t>
                      </a: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01.01.2025г</a:t>
                      </a:r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% исполнения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причины отклонения исполнения от плановых значений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56329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 уточненным бюджетным </a:t>
                      </a: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назначениям 2024г.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 кассовому плану</a:t>
                      </a:r>
                      <a:b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2024г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  </a:t>
                      </a:r>
                      <a:r>
                        <a:rPr lang="ru-RU" sz="8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соответ-ствующему</a:t>
                      </a: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периоду</a:t>
                      </a:r>
                    </a:p>
                    <a:p>
                      <a:pPr algn="ctr" fontAlgn="ctr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2023г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138874"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187114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1 06 00000 00 0000 000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НАЛОГИ НА ИМУЩЕСТВО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2 520,4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2 544,6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2 544,6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2 698,3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106,0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106,0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107,1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-</a:t>
                      </a:r>
                      <a:endParaRPr lang="ru-RU" sz="7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525304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1 06 01020 04 0000 110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Налог на имущество физических лиц, взимаемый  по ставкам, применяемым к объектам налогообложения, расположенным в границах городских округов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255,0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249,0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249,0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243,7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97,9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97,9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95,6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уменьшение налоговых агентов</a:t>
                      </a:r>
                    </a:p>
                    <a:p>
                      <a:pPr algn="l" fontAlgn="t"/>
                      <a:endParaRPr lang="ru-RU" sz="700" b="0" i="0" u="none" strike="noStrike" dirty="0">
                        <a:solidFill>
                          <a:srgbClr val="FF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281825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1 06 04000 02 0000 110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Транспортный налог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1 849,1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1 906,0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1 906,0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2 122,1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111,3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111,3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114,8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Обусловлено погашением налогоплательщиками задолженности прошлого года</a:t>
                      </a:r>
                      <a:endParaRPr lang="ru-RU" sz="600" b="1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l" fontAlgn="t"/>
                      <a:endParaRPr lang="ru-RU" sz="700" b="0" i="0" u="none" strike="noStrike" dirty="0">
                        <a:solidFill>
                          <a:srgbClr val="FF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686317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1 06 06000 00 0000 110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Земельный налог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416,3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389,6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389,6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332,5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85,3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85,3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79,9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уменьшение налоговых агентов</a:t>
                      </a:r>
                    </a:p>
                    <a:p>
                      <a:pPr algn="l" fontAlgn="b"/>
                      <a:endParaRPr lang="ru-RU" sz="600" b="1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l" fontAlgn="b"/>
                      <a:endParaRPr lang="ru-RU" sz="7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1024444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1 08 00000 00 0000 000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ГОСУДАРСТВЕННАЯ ПОШЛИНА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3,8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15,8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415,8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-</a:t>
                      </a:r>
                      <a:endParaRPr lang="ru-RU" sz="7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462938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1 11 00000 00 0000 000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ДОХОДЫ ОТ ИСПОЛЬЗОВАНИЯ ИМУЩЕСТВА, НАХОДЯЩЕГОСЯ В ГОСУДАРСТВЕННОЙ И МУНИЦИПАЛЬНОЙ СОБСТВЕННОСТИ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1 456,5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2 841,2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2 841,2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3 264,0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114,9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114,9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224,1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-</a:t>
                      </a:r>
                      <a:endParaRPr lang="ru-RU" sz="7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01532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39270"/>
            <a:ext cx="8229600" cy="1165412"/>
          </a:xfrm>
        </p:spPr>
        <p:txBody>
          <a:bodyPr/>
          <a:lstStyle/>
          <a:p>
            <a:pPr marL="342900" lvl="0" indent="-342900">
              <a:spcBef>
                <a:spcPct val="20000"/>
              </a:spcBef>
            </a:pPr>
            <a:r>
              <a:rPr lang="ru-RU" sz="1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СВЕДЕНИЯ О СОЦИАЛЬНО-ЗНАЧИМЫХ ПРОЕКТАХ, ПРЕДУСМОТРЕННЫХ К</a:t>
            </a:r>
            <a:br>
              <a:rPr lang="ru-RU" sz="1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ФИНАНСИРОВАНИЮ ЗА СЧЕТ БЮДЖЕТА В </a:t>
            </a:r>
            <a:r>
              <a:rPr lang="ru-RU" sz="1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sz="1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ГОДУ</a:t>
            </a:r>
            <a:br>
              <a:rPr lang="ru-RU" sz="1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16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2024 </a:t>
            </a:r>
            <a:r>
              <a:rPr lang="ru-RU" sz="1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году на социально значимые проекты, за счет средств бюджета</a:t>
            </a:r>
          </a:p>
          <a:p>
            <a:pPr marL="0" indent="0">
              <a:buNone/>
            </a:pPr>
            <a:r>
              <a:rPr lang="ru-RU" sz="16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муниципального образования п. Михайловский Саратовской </a:t>
            </a:r>
            <a:r>
              <a:rPr lang="ru-RU" sz="16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области, </a:t>
            </a:r>
          </a:p>
          <a:p>
            <a:pPr marL="0" indent="0">
              <a:buNone/>
            </a:pPr>
            <a:r>
              <a:rPr lang="ru-RU" sz="16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финансирование </a:t>
            </a:r>
            <a:r>
              <a:rPr lang="ru-RU" sz="1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предусмотрено.</a:t>
            </a:r>
          </a:p>
          <a:p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1396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5"/>
          <p:cNvSpPr>
            <a:spLocks noGrp="1" noChangeArrowheads="1"/>
          </p:cNvSpPr>
          <p:nvPr>
            <p:ph idx="1"/>
          </p:nvPr>
        </p:nvSpPr>
        <p:spPr>
          <a:xfrm>
            <a:off x="467544" y="476672"/>
            <a:ext cx="8208963" cy="6022975"/>
          </a:xfrm>
        </p:spPr>
        <p:txBody>
          <a:bodyPr/>
          <a:lstStyle/>
          <a:p>
            <a:pPr algn="just" eaLnBrk="1" hangingPunct="1">
              <a:lnSpc>
                <a:spcPct val="80000"/>
              </a:lnSpc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Основную часть расходов бюджета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муниципального образования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Михайловский составляют:</a:t>
            </a:r>
          </a:p>
          <a:p>
            <a:pPr algn="just" eaLnBrk="1" hangingPunct="1">
              <a:lnSpc>
                <a:spcPct val="80000"/>
              </a:lnSpc>
              <a:buFontTx/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 </a:t>
            </a:r>
            <a:r>
              <a:rPr lang="ru-RU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на образование, которые включают в себя расходы на оплату труда учителей, воспитателей в школе, детском саду, педагогов в учреждении дополнительного образования, расходы на содержание зданий, ремонт оборудования, приобретение методической литературы и учебников, транспортные расходы, расходы на организацию отдыха детей и др.;</a:t>
            </a:r>
          </a:p>
          <a:p>
            <a:pPr algn="just" eaLnBrk="1" hangingPunct="1">
              <a:lnSpc>
                <a:spcPct val="80000"/>
              </a:lnSpc>
              <a:buFontTx/>
              <a:buChar char="-"/>
            </a:pPr>
            <a:r>
              <a:rPr lang="ru-RU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в сфере ЖКХ, которые включают в себя расходы на проведение ремонта жилого фонда, включая взносы в фонд капитального ремонта МКД, содержание объектов инженерной инфраструктуры, расходы на благоустройство территории городского округа п.Михайловский и др.;</a:t>
            </a:r>
          </a:p>
          <a:p>
            <a:pPr algn="just" eaLnBrk="1" hangingPunct="1">
              <a:lnSpc>
                <a:spcPct val="80000"/>
              </a:lnSpc>
              <a:buFontTx/>
              <a:buChar char="-"/>
            </a:pPr>
            <a:r>
              <a:rPr lang="ru-RU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на культуру и кинематографию, которые включают в себя расходы на оплату труда работников учреждения культуры, расходы на содержание здания, проведение культурно-массовых мероприятий и др.;</a:t>
            </a:r>
          </a:p>
          <a:p>
            <a:pPr algn="just" eaLnBrk="1" hangingPunct="1">
              <a:lnSpc>
                <a:spcPct val="80000"/>
              </a:lnSpc>
              <a:buFontTx/>
              <a:buChar char="-"/>
            </a:pPr>
            <a:r>
              <a:rPr lang="ru-RU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 на социальную политику включают в себя расходы на выплату гражданам субсидий на оплату жилищно-коммунальных услуг, выплаты компенсации части родительской платы за присмотр и уход за детьми в детских садах, доплаты к пенсиям муниципальным служащим;</a:t>
            </a:r>
          </a:p>
          <a:p>
            <a:pPr algn="just" eaLnBrk="1" hangingPunct="1">
              <a:lnSpc>
                <a:spcPct val="80000"/>
              </a:lnSpc>
              <a:buFontTx/>
              <a:buChar char="-"/>
            </a:pPr>
            <a:r>
              <a:rPr lang="ru-RU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на общегосударственные вопросы, которые включают в себя расходы на оплату труда муниципальных служащих, расходы на содержание службы материально-технического обеспечения, содержание имущества как движимого так и не движимого, расходы связанные с оценкой недвижимости, признанию прав и регулирование отношений по муниципальной собственности и др.</a:t>
            </a:r>
          </a:p>
        </p:txBody>
      </p:sp>
    </p:spTree>
  </p:cSld>
  <p:clrMapOvr>
    <a:masterClrMapping/>
  </p:clrMapOvr>
  <p:transition advTm="5000"/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Контактная информация</a:t>
            </a:r>
          </a:p>
        </p:txBody>
      </p:sp>
      <p:sp>
        <p:nvSpPr>
          <p:cNvPr id="25603" name="Rectangle 23"/>
          <p:cNvSpPr>
            <a:spLocks noGrp="1" noChangeArrowheads="1"/>
          </p:cNvSpPr>
          <p:nvPr>
            <p:ph idx="1"/>
          </p:nvPr>
        </p:nvSpPr>
        <p:spPr>
          <a:xfrm>
            <a:off x="467544" y="1628800"/>
            <a:ext cx="8229600" cy="4525963"/>
          </a:xfrm>
        </p:spPr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Финансовое управление администрации МО п. Михайловский Саратовской области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413540 Саратовская область, п. Михайловский, ул.60 лет Победы, 6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Тел.  2-19-47;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Время работы: понедельник – пятница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8-00 до 17-00 обед с 13-00 до 14-00</a:t>
            </a:r>
          </a:p>
        </p:txBody>
      </p:sp>
    </p:spTree>
  </p:cSld>
  <p:clrMapOvr>
    <a:masterClrMapping/>
  </p:clrMapOvr>
  <p:transition advTm="500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188640"/>
            <a:ext cx="8003232" cy="535260"/>
          </a:xfrm>
        </p:spPr>
        <p:txBody>
          <a:bodyPr/>
          <a:lstStyle/>
          <a:p>
            <a:pPr lvl="0" eaLnBrk="1" fontAlgn="ctr" hangingPunct="1">
              <a:spcBef>
                <a:spcPts val="0"/>
              </a:spcBef>
              <a:spcAft>
                <a:spcPts val="0"/>
              </a:spcAft>
            </a:pPr>
            <a:r>
              <a:rPr lang="ru-RU" sz="1600" b="1" kern="1200" dirty="0">
                <a:solidFill>
                  <a:srgbClr val="000000"/>
                </a:solidFill>
                <a:latin typeface="Times New Roman"/>
                <a:cs typeface="+mn-cs"/>
              </a:rPr>
              <a:t>Анализ исполнения доходной части бюджета муниципального образования п. Михайловский Саратовской области за </a:t>
            </a:r>
            <a:r>
              <a:rPr lang="ru-RU" sz="1600" b="1" kern="1200" dirty="0" smtClean="0">
                <a:solidFill>
                  <a:srgbClr val="000000"/>
                </a:solidFill>
                <a:latin typeface="Times New Roman"/>
                <a:cs typeface="+mn-cs"/>
              </a:rPr>
              <a:t>2024 </a:t>
            </a:r>
            <a:r>
              <a:rPr lang="ru-RU" sz="1600" b="1" kern="1200" dirty="0">
                <a:solidFill>
                  <a:srgbClr val="000000"/>
                </a:solidFill>
                <a:latin typeface="Times New Roman"/>
                <a:cs typeface="+mn-cs"/>
              </a:rPr>
              <a:t>год</a:t>
            </a:r>
            <a:br>
              <a:rPr lang="ru-RU" sz="1600" b="1" kern="1200" dirty="0">
                <a:solidFill>
                  <a:srgbClr val="000000"/>
                </a:solidFill>
                <a:latin typeface="Times New Roman"/>
                <a:cs typeface="+mn-cs"/>
              </a:rPr>
            </a:br>
            <a:endParaRPr lang="ru-RU" sz="16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22019028"/>
              </p:ext>
            </p:extLst>
          </p:nvPr>
        </p:nvGraphicFramePr>
        <p:xfrm>
          <a:off x="398526" y="676987"/>
          <a:ext cx="8553451" cy="488320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100936"/>
                <a:gridCol w="2280008"/>
                <a:gridCol w="486206"/>
                <a:gridCol w="609600"/>
                <a:gridCol w="657225"/>
                <a:gridCol w="733425"/>
                <a:gridCol w="757982"/>
                <a:gridCol w="643909"/>
                <a:gridCol w="512634"/>
                <a:gridCol w="771526"/>
              </a:tblGrid>
              <a:tr h="477247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Наименование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Исполнено за 2023 год (по состоянию на 01.01.2024г)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Уточненные бюджетные назначения 2024 года (по состоянию на 01.01.2025г)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Кассовый план по состоянию на 01.01.2025г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Исполнено за </a:t>
                      </a: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2024 </a:t>
                      </a:r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 (по состоянию на </a:t>
                      </a: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01.01.2025г</a:t>
                      </a:r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% исполнения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причины отклонения исполнения от плановых значений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56329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 уточненным бюджетным </a:t>
                      </a: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назначениям 2024г.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 кассовому плану</a:t>
                      </a:r>
                      <a:b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2024г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  </a:t>
                      </a:r>
                      <a:r>
                        <a:rPr lang="ru-RU" sz="8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соответ-ствующему</a:t>
                      </a: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периоду</a:t>
                      </a:r>
                    </a:p>
                    <a:p>
                      <a:pPr algn="ctr" fontAlgn="ctr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2023г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138874"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187114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1 11 05000 00 0000 120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Доходы, получаемые в виде арендной либо иной платы за передачу в возмездное пользование государственного и муниципального имущества (за исключением имущества бюджетных и автономных учреждений, а также имущества государственных и муниципальных унитарных предприятий, в том числе казенных)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1 113,2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113,5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113,5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138,8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122,3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122,3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12,5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7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уменьшение налоговых агентов</a:t>
                      </a:r>
                    </a:p>
                    <a:p>
                      <a:pPr algn="l" fontAlgn="b"/>
                      <a:endParaRPr lang="ru-RU" sz="700" b="1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l" fontAlgn="b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525304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1 11 05012 04 0000 120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Доходы, получаемые в виде арендной платы за земельные участки, государственная собственность на которые не разграничена и которые расположены в границах городских округов, а также средства от продажи права на заключение договоров аренды указанных земельных участков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47,0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80,0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80,0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77,4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96,8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96,8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164,7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Обусловлено погашением налогоплательщиками задолженности прошлого года</a:t>
                      </a:r>
                      <a:endParaRPr lang="ru-RU" sz="600" b="1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l" fontAlgn="b"/>
                      <a:endParaRPr lang="ru-RU" sz="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281825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1 11 05024 04 0000 120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Доходы, получаемые в виде арендной платы, а также средства от продажи права на заключение договоров аренды за земли, находящиеся в собственности городских округов (за исключением земельных участков муниципальных бюджетных и автономных учреждений)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68,3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33,5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33,5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61,4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183,3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183,3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89,9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Увеличение налоговых агентов</a:t>
                      </a:r>
                    </a:p>
                    <a:p>
                      <a:pPr algn="l" fontAlgn="b"/>
                      <a:endParaRPr lang="ru-RU" sz="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686317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1 11 05034 04 0000 120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Доходы от сдачи в аренду имущества, находящегося в оперативном управлении органов управления городских округов и созданных ими учреждений (за исключением имущества муниципальных бюджетных и автономных учреждений)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997,9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уменьшение налоговых агентов</a:t>
                      </a:r>
                    </a:p>
                    <a:p>
                      <a:pPr algn="l" fontAlgn="b"/>
                      <a:endParaRPr lang="ru-RU" sz="600" b="1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l" fontAlgn="b"/>
                      <a:endParaRPr lang="ru-RU" sz="7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617681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1 11 05074 04 0000 120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Доходы от сдачи в аренду имущества, составляющего казну городских округов (за исключением земельных участков)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2 340,1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2 340,1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2 617,2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111,8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111,8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Увеличение налоговых агентов</a:t>
                      </a:r>
                    </a:p>
                    <a:p>
                      <a:pPr algn="l" fontAlgn="b"/>
                      <a:endParaRPr lang="ru-RU" sz="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01532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188640"/>
            <a:ext cx="8003232" cy="535260"/>
          </a:xfrm>
        </p:spPr>
        <p:txBody>
          <a:bodyPr/>
          <a:lstStyle/>
          <a:p>
            <a:pPr lvl="0" eaLnBrk="1" fontAlgn="ctr" hangingPunct="1">
              <a:spcBef>
                <a:spcPts val="0"/>
              </a:spcBef>
              <a:spcAft>
                <a:spcPts val="0"/>
              </a:spcAft>
            </a:pPr>
            <a:r>
              <a:rPr lang="ru-RU" sz="1600" b="1" kern="1200" dirty="0">
                <a:solidFill>
                  <a:srgbClr val="000000"/>
                </a:solidFill>
                <a:latin typeface="Times New Roman"/>
                <a:cs typeface="+mn-cs"/>
              </a:rPr>
              <a:t>Анализ исполнения доходной части бюджета муниципального образования п. Михайловский Саратовской области за </a:t>
            </a:r>
            <a:r>
              <a:rPr lang="ru-RU" sz="1600" b="1" kern="1200" dirty="0" smtClean="0">
                <a:solidFill>
                  <a:srgbClr val="000000"/>
                </a:solidFill>
                <a:latin typeface="Times New Roman"/>
                <a:cs typeface="+mn-cs"/>
              </a:rPr>
              <a:t>2024 </a:t>
            </a:r>
            <a:r>
              <a:rPr lang="ru-RU" sz="1600" b="1" kern="1200" dirty="0">
                <a:solidFill>
                  <a:srgbClr val="000000"/>
                </a:solidFill>
                <a:latin typeface="Times New Roman"/>
                <a:cs typeface="+mn-cs"/>
              </a:rPr>
              <a:t>год</a:t>
            </a:r>
            <a:br>
              <a:rPr lang="ru-RU" sz="1600" b="1" kern="1200" dirty="0">
                <a:solidFill>
                  <a:srgbClr val="000000"/>
                </a:solidFill>
                <a:latin typeface="Times New Roman"/>
                <a:cs typeface="+mn-cs"/>
              </a:rPr>
            </a:br>
            <a:endParaRPr lang="ru-RU" sz="16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22019028"/>
              </p:ext>
            </p:extLst>
          </p:nvPr>
        </p:nvGraphicFramePr>
        <p:xfrm>
          <a:off x="398526" y="676987"/>
          <a:ext cx="8553451" cy="490430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100936"/>
                <a:gridCol w="2280008"/>
                <a:gridCol w="486206"/>
                <a:gridCol w="609600"/>
                <a:gridCol w="657225"/>
                <a:gridCol w="733425"/>
                <a:gridCol w="757982"/>
                <a:gridCol w="643909"/>
                <a:gridCol w="512634"/>
                <a:gridCol w="771526"/>
              </a:tblGrid>
              <a:tr h="477247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Наименование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Исполнено за 2023 год (по состоянию на 01.01.2024г)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Уточненные бюджетные назначения 2024 года (по состоянию на 01.01.2025г)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Кассовый план по состоянию на 01.01.2025г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Исполнено за </a:t>
                      </a: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2024 </a:t>
                      </a:r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 (по состоянию на </a:t>
                      </a: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01.01.2025г</a:t>
                      </a:r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% исполнения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причины отклонения исполнения от плановых значений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56329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 уточненным бюджетным </a:t>
                      </a: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назначениям 2024г.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 кассовому плану</a:t>
                      </a:r>
                      <a:b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2024г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  </a:t>
                      </a:r>
                      <a:r>
                        <a:rPr lang="ru-RU" sz="8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соответ-ствующему</a:t>
                      </a: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периоду</a:t>
                      </a:r>
                    </a:p>
                    <a:p>
                      <a:pPr algn="ctr" fontAlgn="ctr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2023г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138874"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187114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1 11 09044 04 0000 120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Прочие поступления от использования имущества, находящегося в собственности городских округов (за исключением имущества муниципальных бюджетных и автономных учреждений, а также имущества муниципальных унитарных предприятий, в том числе казенных)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343,3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387,6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387,6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508,0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131,1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131,1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148,0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7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Обусловлено погашением налогоплательщиками задолженности прошлого года</a:t>
                      </a:r>
                      <a:endParaRPr lang="ru-RU" sz="7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525304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1 12 00000 00 0000 000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ПЛАТЕЖИ ПРИ ПОЛЬЗОВАНИИ ПРИРОДНЫМИ РЕСУРСАМИ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117,2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14,8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14,8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60,8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60,8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7,7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7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уменьшение налоговых агентов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281825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1 12 01000 01 0000 120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Плата за негативное воздействие на окружающую среду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117,2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14,8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14,8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60,8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60,8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7,7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</a:t>
                      </a:r>
                      <a:r>
                        <a:rPr lang="ru-RU" sz="6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2024 году сумма поступлений составило 60,8% от годовых назначений ,оставшиеся сумма поступила в январе 2025г.</a:t>
                      </a:r>
                      <a:endParaRPr lang="ru-RU" sz="600" b="1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686317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1 13 00000 00 0000 000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ДОХОДЫ ОТ ОКАЗАНИЯ ПЛАТНЫХ УСЛУГ (РАБОТ) И КОМПЕНСАЦИИ ЗАТРАТ ГОСУДАРСТВА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560,5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446,0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446,0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694,5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155,7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155,7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123,9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</a:t>
                      </a:r>
                      <a:r>
                        <a:rPr lang="ru-RU" sz="6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2024 году сумма поступлений составило 91,8% от годовых назначений ,оставшиеся сумма поступила в январе 2025г.</a:t>
                      </a:r>
                      <a:endParaRPr lang="ru-RU" sz="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617681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1 13 02064 04 0000 130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Доходы, поступающие в порядке возмещения расходов, понесенных в связи с эксплуатацией имущества городских округов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546,0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446,0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446,0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633,6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142,1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142,1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116,0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Обусловлено погашением налогоплательщиками задолженности прошлого года</a:t>
                      </a:r>
                      <a:endParaRPr lang="ru-RU" sz="600" b="1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504932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1 13 01994 04 0000 130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Прочие доходы от оказания платных услуг (работ) получателями средств  бюджетов городских округов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14,5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60,9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420,0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Обусловлено погашением налогоплательщиками задолженности прошлого года</a:t>
                      </a:r>
                      <a:endParaRPr lang="ru-RU" sz="600" b="1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01532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188640"/>
            <a:ext cx="8003232" cy="535260"/>
          </a:xfrm>
        </p:spPr>
        <p:txBody>
          <a:bodyPr/>
          <a:lstStyle/>
          <a:p>
            <a:pPr lvl="0" eaLnBrk="1" fontAlgn="ctr" hangingPunct="1">
              <a:spcBef>
                <a:spcPts val="0"/>
              </a:spcBef>
              <a:spcAft>
                <a:spcPts val="0"/>
              </a:spcAft>
            </a:pPr>
            <a:r>
              <a:rPr lang="ru-RU" sz="1600" b="1" kern="1200" dirty="0">
                <a:solidFill>
                  <a:srgbClr val="000000"/>
                </a:solidFill>
                <a:latin typeface="Times New Roman"/>
                <a:cs typeface="+mn-cs"/>
              </a:rPr>
              <a:t>Анализ исполнения доходной части бюджета муниципального образования п. Михайловский Саратовской области за </a:t>
            </a:r>
            <a:r>
              <a:rPr lang="ru-RU" sz="1600" b="1" kern="1200" dirty="0" smtClean="0">
                <a:solidFill>
                  <a:srgbClr val="000000"/>
                </a:solidFill>
                <a:latin typeface="Times New Roman"/>
                <a:cs typeface="+mn-cs"/>
              </a:rPr>
              <a:t>2024 </a:t>
            </a:r>
            <a:r>
              <a:rPr lang="ru-RU" sz="1600" b="1" kern="1200" dirty="0">
                <a:solidFill>
                  <a:srgbClr val="000000"/>
                </a:solidFill>
                <a:latin typeface="Times New Roman"/>
                <a:cs typeface="+mn-cs"/>
              </a:rPr>
              <a:t>год</a:t>
            </a:r>
            <a:br>
              <a:rPr lang="ru-RU" sz="1600" b="1" kern="1200" dirty="0">
                <a:solidFill>
                  <a:srgbClr val="000000"/>
                </a:solidFill>
                <a:latin typeface="Times New Roman"/>
                <a:cs typeface="+mn-cs"/>
              </a:rPr>
            </a:br>
            <a:endParaRPr lang="ru-RU" sz="16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22019028"/>
              </p:ext>
            </p:extLst>
          </p:nvPr>
        </p:nvGraphicFramePr>
        <p:xfrm>
          <a:off x="398526" y="676986"/>
          <a:ext cx="8553451" cy="484392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100936"/>
                <a:gridCol w="2280008"/>
                <a:gridCol w="486206"/>
                <a:gridCol w="609600"/>
                <a:gridCol w="657225"/>
                <a:gridCol w="733425"/>
                <a:gridCol w="757982"/>
                <a:gridCol w="643909"/>
                <a:gridCol w="512634"/>
                <a:gridCol w="771526"/>
              </a:tblGrid>
              <a:tr h="570964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Наименование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Исполнено за 2023 год (по состоянию на 01.01.2024г)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Уточненные бюджетные назначения 2024 года (по состоянию на 01.01.2025г)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Кассовый план по состоянию на 01.01.2025г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Исполнено за </a:t>
                      </a: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2024 </a:t>
                      </a:r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 (по состоянию на </a:t>
                      </a: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01.01.2025г</a:t>
                      </a:r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% исполнения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причины отклонения исполнения от плановых значений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67391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 уточненным бюджетным </a:t>
                      </a: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назначениям 2024г.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 кассовому плану</a:t>
                      </a:r>
                      <a:b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2024г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  </a:t>
                      </a:r>
                      <a:r>
                        <a:rPr lang="ru-RU" sz="8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соответ-ствующему</a:t>
                      </a: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периоду</a:t>
                      </a:r>
                    </a:p>
                    <a:p>
                      <a:pPr algn="ctr" fontAlgn="ctr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2023г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166145"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303118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1 14 00000 00 0000 000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ДОХОДЫ ОТ ПРОДАЖИ МАТЕРИАЛЬНЫХ И НЕМАТЕРИАЛЬНЫХ АКТИВОВ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5 792,4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497,5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497,5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1 846,5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371,2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371,2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31,9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5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628459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1 16 00000 00 0000 000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ШТРАФЫ, САНКЦИИ, ВОЗМЕЩЕНИЕ УЩЕРБА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52,4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500,0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500,0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529,7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105,9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105,9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1010,9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обусловлено увеличением числа выявленных правонарушений</a:t>
                      </a:r>
                      <a:endParaRPr lang="ru-RU" sz="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337168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1 17 00000 00 0000 000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ПРОЧИЕ НЕНАЛОГОВЫЕ ДОХОДЫ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107,0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124,1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124,1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124,1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116,0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821090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2 00 00000 00 0000 000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БЕЗВОЗМЕЗДНЫЕ ПОСТУПЛЕНИЯ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127 652,5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110 420,0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110 420,0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109 805,8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99,4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99,4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86,0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738976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2 02 00000 00 0000 000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БЕЗВОЗМЕЗДНЫЕ ПОСТУПЛЕНИЯ ОТ ДРУГИХ БЮДЖЕТОВ БЮДЖЕТНОЙ СИСТЕМЫ РОССИЙСКОЙ ФЕДЕРАЦИИ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128 213,6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110 420,0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110 420,0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109 805,8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99,4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99,4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85,6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604086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2 02 15001 04 0000 150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Дотации бюджетам городских округов на выравнивание бюджетной обеспеченности из бюджета субъекта Российской Федерации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39 758,2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42 171,9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42 171,9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42 171,9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106,1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01532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22dfd25978d3e8d171ea13a69859288a132c56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Pages>0</Pages>
  <Words>10539</Words>
  <Characters>0</Characters>
  <Application>Microsoft Office PowerPoint</Application>
  <DocSecurity>0</DocSecurity>
  <PresentationFormat>Экран (4:3)</PresentationFormat>
  <Lines>0</Lines>
  <Paragraphs>2704</Paragraphs>
  <Slides>62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62</vt:i4>
      </vt:variant>
    </vt:vector>
  </HeadingPairs>
  <TitlesOfParts>
    <vt:vector size="64" baseType="lpstr">
      <vt:lpstr>默认设计模板</vt:lpstr>
      <vt:lpstr>1_默认设计模板</vt:lpstr>
      <vt:lpstr>БЮДЖЕТ ДЛЯ ГРАЖДАН</vt:lpstr>
      <vt:lpstr>Уважаемые жители МО п. Михайловский !</vt:lpstr>
      <vt:lpstr>Основные характеристики бюджета </vt:lpstr>
      <vt:lpstr>Анализ исполнения доходной части бюджета муниципального образования п. Михайловский Саратовской области за 2024 год </vt:lpstr>
      <vt:lpstr>Анализ исполнения доходной части бюджета муниципального образования п. Михайловский Саратовской области за 2024 год </vt:lpstr>
      <vt:lpstr>Анализ исполнения доходной части бюджета муниципального образования п. Михайловский Саратовской области за 2024 год </vt:lpstr>
      <vt:lpstr>Анализ исполнения доходной части бюджета муниципального образования п. Михайловский Саратовской области за 2024 год </vt:lpstr>
      <vt:lpstr>Анализ исполнения доходной части бюджета муниципального образования п. Михайловский Саратовской области за 2024 год </vt:lpstr>
      <vt:lpstr>Анализ исполнения доходной части бюджета муниципального образования п. Михайловский Саратовской области за 2024 год </vt:lpstr>
      <vt:lpstr>Анализ исполнения доходной части бюджета муниципального образования п. Михайловский Саратовской области за 2024 год </vt:lpstr>
      <vt:lpstr>Анализ исполнения доходной части бюджета муниципального образования п. Михайловский Саратовской области за 2024 год </vt:lpstr>
      <vt:lpstr>Анализ исполнения доходной части бюджета муниципального образования п. Михайловский Саратовской области за 2024 год </vt:lpstr>
      <vt:lpstr>Анализ исполнения доходной части бюджета муниципального образования п. Михайловский Саратовской области за 2024 год </vt:lpstr>
      <vt:lpstr>Анализ исполнения доходной части бюджета муниципального образования п. Михайловский Саратовской области за 2024 год </vt:lpstr>
      <vt:lpstr>Анализ исполнения доходной части бюджета муниципального образования п. Михайловский Саратовской области за 2024 год </vt:lpstr>
      <vt:lpstr>Анализ исполнения доходной части бюджета муниципального образования п. Михайловский Саратовской области за 2024 год </vt:lpstr>
      <vt:lpstr>Анализ исполнения доходной части бюджета муниципального образования п. Михайловский Саратовской области за 2024 год </vt:lpstr>
      <vt:lpstr>Анализ исполнения доходной части бюджета муниципального образования п. Михайловский Саратовской области за 2024 год </vt:lpstr>
      <vt:lpstr>Анализ исполнения доходной части бюджета муниципального образования п. Михайловский Саратовской области за 2024 год </vt:lpstr>
      <vt:lpstr>Итоги социально-экономического развития п. Михайловский Саратовской области за 2024 год. </vt:lpstr>
      <vt:lpstr>Презентация PowerPoint</vt:lpstr>
      <vt:lpstr>ДИНАМИКА ПОТРЕБИТЕЛЬСКОГО  РЫНКА</vt:lpstr>
      <vt:lpstr>Показатели социально-экономического развития п. Михайловский за 2024 год</vt:lpstr>
      <vt:lpstr>Презентация PowerPoint</vt:lpstr>
      <vt:lpstr>Презентация PowerPoint</vt:lpstr>
      <vt:lpstr>Численность и состав населения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Анализ исполнения расходов бюджета муниципального образования п. Михайловский Саратовской области за 2024 год</vt:lpstr>
      <vt:lpstr>Анализ исполнения расходов бюджета муниципального образования п. Михайловский Саратовской области за 2024 год</vt:lpstr>
      <vt:lpstr>Анализ исполнения расходов бюджета муниципального образования п. Михайловский Саратовской области за 2024 год</vt:lpstr>
      <vt:lpstr>Анализ исполнения расходов бюджета муниципального образования п. Михайловский Саратовской области за 2024 год</vt:lpstr>
      <vt:lpstr>Анализ исполнения расходов бюджета муниципального образования п. Михайловский Саратовской области за 2024 год</vt:lpstr>
      <vt:lpstr>Исполнение расходов бюджета муниципального образования п. Михайловский Саратовской области за 2024 год </vt:lpstr>
      <vt:lpstr>Исполнение по расходам бюджета муниципального образования п. Михайловский Саратовской области в разрезе муниципальных программ за 2024 год</vt:lpstr>
      <vt:lpstr>Презентация PowerPoint</vt:lpstr>
      <vt:lpstr>Презентация PowerPoint</vt:lpstr>
      <vt:lpstr>Презентация PowerPoint</vt:lpstr>
      <vt:lpstr> Сведения о реализуемых в отчетном финансовом году муниципальных программах и достигнутых показателях в увязке с объемами бюджетных расходов, направленных на их достижение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Отчет о расходовании средств резервного фонда администрации п. Михайловский  за 2024 год</vt:lpstr>
      <vt:lpstr>Презентация PowerPoint</vt:lpstr>
      <vt:lpstr>СВЕДЕНИЯ О СОЦИАЛЬНО-ЗНАЧИМЫХ ПРОЕКТАХ, ПРЕДУСМОТРЕННЫХ К ФИНАНСИРОВАНИЮ ЗА СЧЕТ БЮДЖЕТА В 2024 ГОДУ </vt:lpstr>
      <vt:lpstr>Презентация PowerPoint</vt:lpstr>
      <vt:lpstr>Контактная информация</vt:lpstr>
    </vt:vector>
  </TitlesOfParts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2016-12-10T09:58:04Z</dcterms:created>
  <dcterms:modified xsi:type="dcterms:W3CDTF">2025-05-15T06:28:57Z</dcterms:modified>
</cp:coreProperties>
</file>