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49" r:id="rId2"/>
  </p:sldMasterIdLst>
  <p:notesMasterIdLst>
    <p:notesMasterId r:id="rId55"/>
  </p:notesMasterIdLst>
  <p:sldIdLst>
    <p:sldId id="294" r:id="rId3"/>
    <p:sldId id="350" r:id="rId4"/>
    <p:sldId id="366" r:id="rId5"/>
    <p:sldId id="367" r:id="rId6"/>
    <p:sldId id="368" r:id="rId7"/>
    <p:sldId id="369" r:id="rId8"/>
    <p:sldId id="370" r:id="rId9"/>
    <p:sldId id="371" r:id="rId10"/>
    <p:sldId id="372" r:id="rId11"/>
    <p:sldId id="399" r:id="rId12"/>
    <p:sldId id="400" r:id="rId13"/>
    <p:sldId id="401" r:id="rId14"/>
    <p:sldId id="402" r:id="rId15"/>
    <p:sldId id="375" r:id="rId16"/>
    <p:sldId id="376" r:id="rId17"/>
    <p:sldId id="377" r:id="rId18"/>
    <p:sldId id="378" r:id="rId19"/>
    <p:sldId id="379" r:id="rId20"/>
    <p:sldId id="380" r:id="rId21"/>
    <p:sldId id="403" r:id="rId22"/>
    <p:sldId id="381" r:id="rId23"/>
    <p:sldId id="382" r:id="rId24"/>
    <p:sldId id="397" r:id="rId25"/>
    <p:sldId id="395" r:id="rId26"/>
    <p:sldId id="398" r:id="rId27"/>
    <p:sldId id="383" r:id="rId28"/>
    <p:sldId id="427" r:id="rId29"/>
    <p:sldId id="407" r:id="rId30"/>
    <p:sldId id="429" r:id="rId31"/>
    <p:sldId id="408" r:id="rId32"/>
    <p:sldId id="428" r:id="rId33"/>
    <p:sldId id="386" r:id="rId34"/>
    <p:sldId id="387" r:id="rId35"/>
    <p:sldId id="409" r:id="rId36"/>
    <p:sldId id="432" r:id="rId37"/>
    <p:sldId id="413" r:id="rId38"/>
    <p:sldId id="414" r:id="rId39"/>
    <p:sldId id="415" r:id="rId40"/>
    <p:sldId id="416" r:id="rId41"/>
    <p:sldId id="420" r:id="rId42"/>
    <p:sldId id="421" r:id="rId43"/>
    <p:sldId id="424" r:id="rId44"/>
    <p:sldId id="422" r:id="rId45"/>
    <p:sldId id="430" r:id="rId46"/>
    <p:sldId id="431" r:id="rId47"/>
    <p:sldId id="433" r:id="rId48"/>
    <p:sldId id="434" r:id="rId49"/>
    <p:sldId id="390" r:id="rId50"/>
    <p:sldId id="361" r:id="rId51"/>
    <p:sldId id="412" r:id="rId52"/>
    <p:sldId id="334" r:id="rId53"/>
    <p:sldId id="338" r:id="rId54"/>
  </p:sldIdLst>
  <p:sldSz cx="9144000" cy="6858000" type="screen4x3"/>
  <p:notesSz cx="6797675" cy="9928225"/>
  <p:custDataLst>
    <p:tags r:id="rId5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2E3879A2-1CCF-4166-BC58-372E09D00141}">
          <p14:sldIdLst>
            <p14:sldId id="294"/>
            <p14:sldId id="350"/>
            <p14:sldId id="366"/>
            <p14:sldId id="367"/>
            <p14:sldId id="368"/>
            <p14:sldId id="369"/>
            <p14:sldId id="370"/>
            <p14:sldId id="371"/>
            <p14:sldId id="372"/>
            <p14:sldId id="399"/>
            <p14:sldId id="400"/>
            <p14:sldId id="401"/>
            <p14:sldId id="402"/>
            <p14:sldId id="374"/>
            <p14:sldId id="375"/>
            <p14:sldId id="376"/>
            <p14:sldId id="377"/>
            <p14:sldId id="378"/>
            <p14:sldId id="379"/>
            <p14:sldId id="380"/>
            <p14:sldId id="403"/>
            <p14:sldId id="381"/>
            <p14:sldId id="382"/>
            <p14:sldId id="397"/>
            <p14:sldId id="395"/>
            <p14:sldId id="398"/>
            <p14:sldId id="383"/>
            <p14:sldId id="427"/>
            <p14:sldId id="407"/>
            <p14:sldId id="429"/>
            <p14:sldId id="408"/>
            <p14:sldId id="428"/>
            <p14:sldId id="386"/>
            <p14:sldId id="387"/>
            <p14:sldId id="409"/>
            <p14:sldId id="410"/>
            <p14:sldId id="413"/>
            <p14:sldId id="414"/>
            <p14:sldId id="415"/>
            <p14:sldId id="416"/>
            <p14:sldId id="420"/>
            <p14:sldId id="421"/>
            <p14:sldId id="424"/>
            <p14:sldId id="422"/>
            <p14:sldId id="430"/>
            <p14:sldId id="431"/>
            <p14:sldId id="389"/>
            <p14:sldId id="390"/>
            <p14:sldId id="361"/>
            <p14:sldId id="412"/>
            <p14:sldId id="334"/>
            <p14:sldId id="33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CCFF99"/>
    <a:srgbClr val="3333FF"/>
    <a:srgbClr val="BE38E8"/>
    <a:srgbClr val="2D87F3"/>
    <a:srgbClr val="99FF66"/>
    <a:srgbClr val="CC99FF"/>
    <a:srgbClr val="6E2AF6"/>
    <a:srgbClr val="FF9900"/>
    <a:srgbClr val="FF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314" autoAdjust="0"/>
  </p:normalViewPr>
  <p:slideViewPr>
    <p:cSldViewPr snapToGrid="0">
      <p:cViewPr>
        <p:scale>
          <a:sx n="90" d="100"/>
          <a:sy n="90" d="100"/>
        </p:scale>
        <p:origin x="-1404" y="-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ags" Target="tags/tag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Office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44;&#1080;&#1072;&#1075;&#1088;&#1072;&#1084;&#1084;&#1072;%20&#1074;%20Microsoft%20Office%20PowerPoint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4.3494208253890573E-4"/>
          <c:y val="7.489856960084848E-2"/>
          <c:w val="0.69276981403868509"/>
          <c:h val="0.87020798994916959"/>
        </c:manualLayout>
      </c:layout>
      <c:pie3DChart>
        <c:varyColors val="1"/>
        <c:ser>
          <c:idx val="0"/>
          <c:order val="0"/>
          <c:explosion val="25"/>
          <c:cat>
            <c:strRef>
              <c:f>'Разделы ФКР'!$B$6:$B$26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</c:strCache>
            </c:strRef>
          </c:cat>
          <c:val>
            <c:numRef>
              <c:f>'Разделы ФКР'!$C$6:$C$26</c:f>
            </c:numRef>
          </c:val>
        </c:ser>
      </c:pie3DChart>
      <c:spPr>
        <a:noFill/>
      </c:spPr>
    </c:plotArea>
    <c:legend>
      <c:legendPos val="r"/>
      <c:layout>
        <c:manualLayout>
          <c:xMode val="edge"/>
          <c:yMode val="edge"/>
          <c:x val="0.76798922401594794"/>
          <c:y val="7.7343893894001328E-2"/>
          <c:w val="0.23064419388765506"/>
          <c:h val="0.8620650706553824"/>
        </c:manualLayout>
      </c:layout>
    </c:legend>
    <c:plotVisOnly val="1"/>
    <c:dispBlanksAs val="zero"/>
  </c:chart>
  <c:spPr>
    <a:solidFill>
      <a:srgbClr val="66CCFF"/>
    </a:solidFill>
  </c:spPr>
  <c:externalData r:id="rId2"/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0.19076305220883541"/>
          <c:y val="6.0937301609861994E-2"/>
          <c:w val="0.58269575678040308"/>
          <c:h val="0.89814814814814858"/>
        </c:manualLayout>
      </c:layout>
      <c:pie3DChart>
        <c:varyColors val="1"/>
        <c:ser>
          <c:idx val="0"/>
          <c:order val="0"/>
          <c:explosion val="15"/>
          <c:dPt>
            <c:idx val="0"/>
            <c:spPr>
              <a:solidFill>
                <a:srgbClr val="CCFF99"/>
              </a:solidFill>
            </c:spPr>
          </c:dPt>
          <c:dPt>
            <c:idx val="2"/>
            <c:spPr>
              <a:solidFill>
                <a:srgbClr val="3333FF"/>
              </a:solidFill>
            </c:spPr>
          </c:dPt>
          <c:dPt>
            <c:idx val="3"/>
            <c:spPr>
              <a:solidFill>
                <a:srgbClr val="FF0000"/>
              </a:solidFill>
            </c:spPr>
          </c:dPt>
          <c:dPt>
            <c:idx val="4"/>
            <c:explosion val="28"/>
            <c:spPr>
              <a:solidFill>
                <a:srgbClr val="FFFF00"/>
              </a:solidFill>
            </c:spPr>
          </c:dPt>
          <c:dPt>
            <c:idx val="5"/>
            <c:spPr>
              <a:solidFill>
                <a:srgbClr val="BE38E8"/>
              </a:solidFill>
            </c:spPr>
          </c:dPt>
          <c:dPt>
            <c:idx val="6"/>
            <c:spPr>
              <a:solidFill>
                <a:srgbClr val="00B050"/>
              </a:solidFill>
            </c:spPr>
          </c:dPt>
          <c:dPt>
            <c:idx val="7"/>
            <c:spPr>
              <a:solidFill>
                <a:srgbClr val="7030A0"/>
              </a:solidFill>
            </c:spPr>
          </c:dPt>
          <c:dPt>
            <c:idx val="8"/>
            <c:spPr>
              <a:solidFill>
                <a:srgbClr val="C00000"/>
              </a:solidFill>
            </c:spPr>
          </c:dPt>
          <c:dLbls>
            <c:dLbl>
              <c:idx val="0"/>
              <c:layout>
                <c:manualLayout>
                  <c:x val="0.11456575814369711"/>
                  <c:y val="-0.10561911253570551"/>
                </c:manualLayout>
              </c:layout>
              <c:showVal val="1"/>
              <c:showCatName val="1"/>
              <c:showPercent val="1"/>
            </c:dLbl>
            <c:dLbl>
              <c:idx val="2"/>
              <c:layout>
                <c:manualLayout>
                  <c:x val="7.7419110584068404E-2"/>
                  <c:y val="6.2055786600811996E-3"/>
                </c:manualLayout>
              </c:layout>
              <c:showVal val="1"/>
              <c:showCatName val="1"/>
              <c:showPercent val="1"/>
            </c:dLbl>
            <c:dLbl>
              <c:idx val="3"/>
              <c:layout>
                <c:manualLayout>
                  <c:x val="7.4223020434726908E-2"/>
                  <c:y val="0.20862802362154637"/>
                </c:manualLayout>
              </c:layout>
              <c:showVal val="1"/>
              <c:showCatName val="1"/>
              <c:showPercent val="1"/>
            </c:dLbl>
            <c:dLbl>
              <c:idx val="4"/>
              <c:layout>
                <c:manualLayout>
                  <c:x val="-0.16214578711714236"/>
                  <c:y val="5.5385015210080914E-2"/>
                </c:manualLayout>
              </c:layout>
              <c:showVal val="1"/>
              <c:showCatName val="1"/>
              <c:showPercent val="1"/>
            </c:dLbl>
            <c:dLbl>
              <c:idx val="5"/>
              <c:layout>
                <c:manualLayout>
                  <c:x val="-4.0475603200202381E-2"/>
                  <c:y val="1.6744269782161734E-2"/>
                </c:manualLayout>
              </c:layout>
              <c:numFmt formatCode="0.00%" sourceLinked="0"/>
              <c:spPr>
                <a:solidFill>
                  <a:srgbClr val="66CCFF"/>
                </a:solidFill>
                <a:ln>
                  <a:solidFill>
                    <a:schemeClr val="accent1"/>
                  </a:solidFill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showVal val="1"/>
              <c:showCatName val="1"/>
              <c:showPercent val="1"/>
            </c:dLbl>
            <c:dLbl>
              <c:idx val="6"/>
              <c:layout>
                <c:manualLayout>
                  <c:x val="-0.16651132811644462"/>
                  <c:y val="-4.5712533144457314E-2"/>
                </c:manualLayout>
              </c:layout>
              <c:showVal val="1"/>
              <c:showCatName val="1"/>
              <c:showPercent val="1"/>
            </c:dLbl>
            <c:dLbl>
              <c:idx val="7"/>
              <c:layout>
                <c:manualLayout>
                  <c:x val="1.3813387233536619E-3"/>
                  <c:y val="-7.3362740959233397E-2"/>
                </c:manualLayout>
              </c:layout>
              <c:showVal val="1"/>
              <c:showCatName val="1"/>
              <c:showPercent val="1"/>
            </c:dLbl>
            <c:dLbl>
              <c:idx val="8"/>
              <c:layout>
                <c:manualLayout>
                  <c:x val="0.15012706388863684"/>
                  <c:y val="-8.2693885759497557E-2"/>
                </c:manualLayout>
              </c:layout>
              <c:showVal val="1"/>
              <c:showCatName val="1"/>
              <c:showPercent val="1"/>
            </c:dLbl>
            <c:dLbl>
              <c:idx val="10"/>
              <c:layout>
                <c:manualLayout>
                  <c:x val="0.23381281029630341"/>
                  <c:y val="-0.13727280479831719"/>
                </c:manualLayout>
              </c:layout>
              <c:showVal val="1"/>
              <c:showCatName val="1"/>
              <c:showPercent val="1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showCatName val="1"/>
            <c:showPercent val="1"/>
            <c:showLeaderLines val="1"/>
          </c:dLbls>
          <c:cat>
            <c:multiLvlStrRef>
              <c:f>'Расходы ФКР (2020)'!$A$3:$B$11</c:f>
              <c:multiLvlStrCache>
                <c:ptCount val="9"/>
                <c:lvl>
                  <c:pt idx="0">
                    <c:v>01</c:v>
                  </c:pt>
                  <c:pt idx="1">
                    <c:v>02</c:v>
                  </c:pt>
                  <c:pt idx="2">
                    <c:v>03</c:v>
                  </c:pt>
                  <c:pt idx="3">
                    <c:v>04</c:v>
                  </c:pt>
                  <c:pt idx="4">
                    <c:v>05</c:v>
                  </c:pt>
                  <c:pt idx="5">
                    <c:v>07</c:v>
                  </c:pt>
                  <c:pt idx="6">
                    <c:v>08</c:v>
                  </c:pt>
                  <c:pt idx="7">
                    <c:v>10</c:v>
                  </c:pt>
                  <c:pt idx="8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оборона</c:v>
                  </c:pt>
                  <c:pt idx="2">
                    <c:v>Национальная безопасность и правоохранительная деятельность</c:v>
                  </c:pt>
                  <c:pt idx="3">
                    <c:v>Национальная экономика</c:v>
                  </c:pt>
                  <c:pt idx="4">
                    <c:v>Жилищно - коммунальное хозяйство</c:v>
                  </c:pt>
                  <c:pt idx="5">
                    <c:v>Образование</c:v>
                  </c:pt>
                  <c:pt idx="6">
                    <c:v>Культура, кинематография, сми</c:v>
                  </c:pt>
                  <c:pt idx="7">
                    <c:v>Социальная политика</c:v>
                  </c:pt>
                  <c:pt idx="8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'Расходы ФКР (2020)'!$C$3:$C$11</c:f>
              <c:numCache>
                <c:formatCode>#,##0.00</c:formatCode>
                <c:ptCount val="9"/>
                <c:pt idx="0">
                  <c:v>37395.300000000003</c:v>
                </c:pt>
                <c:pt idx="1">
                  <c:v>115.2</c:v>
                </c:pt>
                <c:pt idx="2">
                  <c:v>4957.6000000000004</c:v>
                </c:pt>
                <c:pt idx="3">
                  <c:v>4472.4000000000005</c:v>
                </c:pt>
                <c:pt idx="4">
                  <c:v>44132.6</c:v>
                </c:pt>
                <c:pt idx="5">
                  <c:v>56337.599999999999</c:v>
                </c:pt>
                <c:pt idx="6">
                  <c:v>4463.9000000000005</c:v>
                </c:pt>
                <c:pt idx="7">
                  <c:v>922.2</c:v>
                </c:pt>
                <c:pt idx="8">
                  <c:v>2241.3000000000002</c:v>
                </c:pt>
              </c:numCache>
            </c:numRef>
          </c:val>
        </c:ser>
      </c:pie3DChart>
    </c:plotArea>
    <c:plotVisOnly val="1"/>
    <c:dispBlanksAs val="zero"/>
  </c:chart>
  <c:spPr>
    <a:solidFill>
      <a:srgbClr val="66CCFF"/>
    </a:solidFill>
  </c:spPr>
  <c:txPr>
    <a:bodyPr/>
    <a:lstStyle/>
    <a:p>
      <a:pPr>
        <a:defRPr>
          <a:solidFill>
            <a:schemeClr val="tx1"/>
          </a:solidFill>
        </a:defRPr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0.00716</cdr:x>
      <cdr:y>0.03299</cdr:y>
    </cdr:from>
    <cdr:to>
      <cdr:x>0.74049</cdr:x>
      <cdr:y>0.09646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66511" y="200058"/>
          <a:ext cx="6815055" cy="3849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101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4102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091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30091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704BD56-1EFF-471C-8F4C-8C824A5C4C3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26515395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40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191297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41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19129783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42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19129783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43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19129783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44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19129783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45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19129783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46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19129783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47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1912978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1163E4-FC2B-4E72-8777-A5ACDAA26C3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32FFB-7069-4A99-99AF-B0B3073D856E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BCDAF-E14D-4C57-B9F6-AFED53D9B20D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768B4-422D-4FA2-8ECA-B301A2297433}" type="datetimeFigureOut">
              <a:rPr lang="zh-CN" altLang="en-US"/>
              <a:pPr>
                <a:defRPr/>
              </a:pPr>
              <a:t>2024/5/27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EEF0F-47EC-4542-87B5-6576CCFBB6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634EC-4F32-4DA1-A2CC-7CCAB017E4A9}" type="datetimeFigureOut">
              <a:rPr lang="zh-CN" altLang="en-US"/>
              <a:pPr>
                <a:defRPr/>
              </a:pPr>
              <a:t>2024/5/27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55AEC-FAC8-4637-A7E6-A4EBDF77CD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017F7-4099-437E-B603-952AC3B0E8BF}" type="datetimeFigureOut">
              <a:rPr lang="zh-CN" altLang="en-US"/>
              <a:pPr>
                <a:defRPr/>
              </a:pPr>
              <a:t>2024/5/27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5B1CC-F1B5-4205-95BA-5C1020E5BC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3AC88-9E7D-442A-BC38-AACC84D85385}" type="datetimeFigureOut">
              <a:rPr lang="zh-CN" altLang="en-US"/>
              <a:pPr>
                <a:defRPr/>
              </a:pPr>
              <a:t>2024/5/27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1F4722-20F5-4291-81BC-7DA2A5D37B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62C62-C5EA-4C7F-BB85-AF0292B490DB}" type="datetimeFigureOut">
              <a:rPr lang="zh-CN" altLang="en-US"/>
              <a:pPr>
                <a:defRPr/>
              </a:pPr>
              <a:t>2024/5/27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31BFE-8C55-494A-B157-909E50AD2D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E19A0-8EDA-40D1-B709-CBD3F51C1F56}" type="datetimeFigureOut">
              <a:rPr lang="zh-CN" altLang="en-US"/>
              <a:pPr>
                <a:defRPr/>
              </a:pPr>
              <a:t>2024/5/27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2D5250-B65D-49BD-B3BC-947172E99A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C96B62-3F8D-4E65-9BC5-8994767BF7C5}" type="datetimeFigureOut">
              <a:rPr lang="zh-CN" altLang="en-US"/>
              <a:pPr>
                <a:defRPr/>
              </a:pPr>
              <a:t>2024/5/27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00756-DB74-4F30-83F7-96EB3BF0C9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619A99-9026-449C-97AD-6F06F0B4276C}" type="datetimeFigureOut">
              <a:rPr lang="zh-CN" altLang="en-US"/>
              <a:pPr>
                <a:defRPr/>
              </a:pPr>
              <a:t>2024/5/27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B3C094-A48F-4004-914E-87C4AF4C69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89BF8-3996-477E-8337-4DCE5F3181F7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75C993-97BD-4653-A0D2-69F6C4FE6BBE}" type="datetimeFigureOut">
              <a:rPr lang="zh-CN" altLang="en-US"/>
              <a:pPr>
                <a:defRPr/>
              </a:pPr>
              <a:t>2024/5/27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283AC-24B6-4A48-BBC4-7643B14DC9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4508AE-F11F-4825-8B60-9A5C52A7DFAB}" type="datetimeFigureOut">
              <a:rPr lang="zh-CN" altLang="en-US"/>
              <a:pPr>
                <a:defRPr/>
              </a:pPr>
              <a:t>2024/5/27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C867A-E377-4B0F-B1BB-89FAB002BB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A5C50-D4A2-4FDD-8D84-885F0921CD4B}" type="datetimeFigureOut">
              <a:rPr lang="zh-CN" altLang="en-US"/>
              <a:pPr>
                <a:defRPr/>
              </a:pPr>
              <a:t>2024/5/27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31C58-8040-4BA7-979C-5E801CEBA3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5AF0E-15BE-48E0-A5AE-C42704E2879A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A7870-9813-4B3B-9BA5-A90540492634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40D5B-F61D-4935-BCD8-B296CDB22F8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8D0DC-7FA2-4A3F-BC23-126B918C9293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58A99-F97D-4D21-848B-A64D71B02CA6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29A10-F726-4F75-818A-E97FA7A9D6C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A9F406-9111-40C0-814C-BC5FF5145542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3D8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 smtClean="0"/>
              <a:t>单击此处编辑母版标题样式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 smtClean="0"/>
              <a:t>单击此处编辑母版文本样式</a:t>
            </a:r>
          </a:p>
          <a:p>
            <a:pPr lvl="1"/>
            <a:r>
              <a:rPr lang="zh-CN" altLang="ru-RU" smtClean="0"/>
              <a:t>第二级</a:t>
            </a:r>
          </a:p>
          <a:p>
            <a:pPr lvl="2"/>
            <a:r>
              <a:rPr lang="zh-CN" altLang="ru-RU" smtClean="0"/>
              <a:t>第三级</a:t>
            </a:r>
          </a:p>
          <a:p>
            <a:pPr lvl="3"/>
            <a:r>
              <a:rPr lang="zh-CN" altLang="ru-RU" smtClean="0"/>
              <a:t>第四级</a:t>
            </a:r>
          </a:p>
          <a:p>
            <a:pPr lvl="4"/>
            <a:r>
              <a:rPr lang="zh-CN" altLang="ru-RU" smtClean="0"/>
              <a:t>第五级</a:t>
            </a:r>
          </a:p>
        </p:txBody>
      </p:sp>
      <p:sp>
        <p:nvSpPr>
          <p:cNvPr id="1028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C836DEF-6233-435E-B7AE-462E7E5E32E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3D8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2" descr="C:\Users\yangkang\Desktop\TO-卡瓦\首界面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205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Calibri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fld id="{9D930F71-87C3-45D5-944F-3A110ECC60DB}" type="datetimeFigureOut">
              <a:rPr lang="zh-CN" altLang="en-US"/>
              <a:pPr>
                <a:defRPr/>
              </a:pPr>
              <a:t>2024/5/27</a:t>
            </a:fld>
            <a:endParaRPr lang="zh-CN" altLang="en-US"/>
          </a:p>
        </p:txBody>
      </p:sp>
      <p:sp>
        <p:nvSpPr>
          <p:cNvPr id="205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Calibri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6300F5B-FC66-4CCE-B1CC-FA2DC679B9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arant.ru/products/ipo/prime/doc/400056192/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2988" y="2147888"/>
            <a:ext cx="7772400" cy="1136650"/>
          </a:xfrm>
        </p:spPr>
        <p:txBody>
          <a:bodyPr/>
          <a:lstStyle/>
          <a:p>
            <a:pPr>
              <a:defRPr/>
            </a:pPr>
            <a:r>
              <a:rPr lang="ru-RU" sz="3200" dirty="0"/>
              <a:t>БЮДЖЕТ ДЛЯ ГРАЖДАН</a:t>
            </a:r>
          </a:p>
        </p:txBody>
      </p:sp>
      <p:sp>
        <p:nvSpPr>
          <p:cNvPr id="3075" name="Под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4221088"/>
            <a:ext cx="6408712" cy="2232248"/>
          </a:xfrm>
        </p:spPr>
        <p:txBody>
          <a:bodyPr/>
          <a:lstStyle/>
          <a:p>
            <a:pPr>
              <a:defRPr/>
            </a:pPr>
            <a:r>
              <a:rPr lang="ru-RU" altLang="ru-RU" sz="2400" dirty="0" smtClean="0">
                <a:solidFill>
                  <a:schemeClr val="accent4"/>
                </a:solidFill>
                <a:latin typeface="Georgia" panose="02040502050405020303" pitchFamily="18" charset="0"/>
              </a:rPr>
              <a:t>к отчету об исполнении  бюджета муниципального образования п. Михайловский Саратовской области за 2023год</a:t>
            </a:r>
          </a:p>
          <a:p>
            <a:pPr>
              <a:defRPr/>
            </a:pPr>
            <a:r>
              <a:rPr lang="ru-RU" altLang="ru-RU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(по решению Собрания Депутатов МО п. Михайловский от 16 мая 2024 года №200)      </a:t>
            </a:r>
            <a:endParaRPr lang="ru-RU" altLang="ru-RU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9220" name="Picture 5" descr="https://images.vector-images.com/64/mikhaylovskyi_zato_co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3338" y="242888"/>
            <a:ext cx="14573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124224731"/>
              </p:ext>
            </p:extLst>
          </p:nvPr>
        </p:nvGraphicFramePr>
        <p:xfrm>
          <a:off x="336429" y="120770"/>
          <a:ext cx="7901797" cy="602123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86929"/>
                <a:gridCol w="2096218"/>
                <a:gridCol w="629730"/>
                <a:gridCol w="405441"/>
                <a:gridCol w="422695"/>
                <a:gridCol w="577969"/>
                <a:gridCol w="491706"/>
                <a:gridCol w="500332"/>
                <a:gridCol w="724619"/>
                <a:gridCol w="966158"/>
              </a:tblGrid>
              <a:tr h="19450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2022 год (по состоянию на 01.01.2023г)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2023 года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01.01.2024г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2023 год (по состоянию на 01.01.2024г)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отклонения исполнения от плановых значений</a:t>
                      </a: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0131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назначениям 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  <a:b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4454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1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2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3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6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u="none" strike="noStrike" dirty="0">
                          <a:effectLst/>
                        </a:rPr>
                        <a:t>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u="none" strike="noStrike" dirty="0">
                          <a:effectLst/>
                        </a:rPr>
                        <a:t>8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 smtClean="0">
                          <a:effectLst/>
                        </a:rPr>
                        <a:t>9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9706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2 02 30024 04 0010 150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Cубвенции бюджетам городских округов области на осуществление органами местного самоуправления государственных полномочий по организации предоставления гражданам субсидий на оплату жилого помещения и коммунальных услуг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353,1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394,0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394,0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394,0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111,6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732402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2 02 30024 04 0011 150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Cубвенции бюджетам городских округов области на осуществление органами местного самоуправления отдельных государственных полномочий по осуществлению деятельности по опеке и попечительству в отношении совершеннолетних граждан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1 018,2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000647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2 02 30024 04 0012 150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Субвенции бюджетам городских округов области на осуществление органами местного самоуправления государственных полномочий по организации предоставления компенсации родительской платы за присмотр и уход за детьми в образовательных организациях, реализующих основную общеобразовательную программу дошкольного образования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95,5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95,5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134,3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Неисполнение плановых назначений образовалось в результате достижения показателей по итогам года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70736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2 02 30024 04 0014 150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Cубвенции бюджетам городских округов области на компенсацию родительской платы за присмотр и уход за детьми в образовательных организациях, реализующих основную общеобразовательную программу дошкольного образования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241,3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207,3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207,3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207,3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85,9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6506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2 02 30024 04 0015 150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Cубвенции бюджетам городских округов области на осуществление органами местного самоуправления отдельных государственных полномочий по государственному управлению охраной труда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164,7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759125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2 02 30024 04 0016 150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Cубвенции бюджетам городских округов области на осуществление органами местного самоуправления государственных полномочий по предоставлению гражданам субсидий на оплату жилого помещения и коммунальных услуг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43,8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45,4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45,4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44,0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96,9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96,9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Неисполнение назначений  образовалось по причине отсутствия потребности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582096" y="-36150"/>
          <a:ext cx="1690574" cy="365760"/>
        </p:xfrm>
        <a:graphic>
          <a:graphicData uri="http://schemas.openxmlformats.org/drawingml/2006/table">
            <a:tbl>
              <a:tblPr/>
              <a:tblGrid>
                <a:gridCol w="1690574"/>
              </a:tblGrid>
              <a:tr h="1913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645888" y="-36150"/>
          <a:ext cx="1573619" cy="365760"/>
        </p:xfrm>
        <a:graphic>
          <a:graphicData uri="http://schemas.openxmlformats.org/drawingml/2006/table">
            <a:tbl>
              <a:tblPr/>
              <a:tblGrid>
                <a:gridCol w="1573619"/>
              </a:tblGrid>
              <a:tr h="36575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293935" y="127591"/>
          <a:ext cx="956930" cy="1233376"/>
        </p:xfrm>
        <a:graphic>
          <a:graphicData uri="http://schemas.openxmlformats.org/drawingml/2006/table">
            <a:tbl>
              <a:tblPr/>
              <a:tblGrid>
                <a:gridCol w="956930"/>
              </a:tblGrid>
              <a:tr h="12333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582094" y="127591"/>
          <a:ext cx="1701208" cy="435934"/>
        </p:xfrm>
        <a:graphic>
          <a:graphicData uri="http://schemas.openxmlformats.org/drawingml/2006/table">
            <a:tbl>
              <a:tblPr/>
              <a:tblGrid>
                <a:gridCol w="1701208"/>
              </a:tblGrid>
              <a:tr h="43593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98507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061488404"/>
              </p:ext>
            </p:extLst>
          </p:nvPr>
        </p:nvGraphicFramePr>
        <p:xfrm>
          <a:off x="539550" y="189785"/>
          <a:ext cx="8337030" cy="66583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86950"/>
                <a:gridCol w="2242294"/>
                <a:gridCol w="626418"/>
                <a:gridCol w="626418"/>
                <a:gridCol w="626418"/>
                <a:gridCol w="626418"/>
                <a:gridCol w="626418"/>
                <a:gridCol w="626418"/>
                <a:gridCol w="624639"/>
                <a:gridCol w="624639"/>
              </a:tblGrid>
              <a:tr h="12813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2022 год (по состоянию на 01.01.2023г)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2023 года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01.01.2024г</a:t>
                      </a:r>
                    </a:p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2023 год (по состоянию на 01.01.2024г)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отклонения исполнения от плановых значений</a:t>
                      </a: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1625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назначениям 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2986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1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2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3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6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u="none" strike="noStrike" dirty="0">
                          <a:effectLst/>
                        </a:rPr>
                        <a:t>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u="none" strike="noStrike" dirty="0">
                          <a:effectLst/>
                        </a:rPr>
                        <a:t>8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9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72236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2 02 30024 04 0027 150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Cубвенции бюджетам городских округов области на предоставление питания отдельным категориям обучающихся в муниципальных образовательных организациях, реализующих образовательные программы начального общего, основного общего и среднего общего образования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192,5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229,0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229,0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229,0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119,0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72236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2 02 30024 04 0028 150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Cубвенции бюджетам городских округов области на частичное финансирование расходов на присмотр и уход за детьми дошкольного возраста в муниципальных образовательных организациях, реализующих основную общеобразовательную программу дошкольного образования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128,9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5429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2 02 30024 04 0029 150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Cубвенции бюджетам городских округов области на осуществление органами местного самоуправления государственных полномочий по организации предоставления питания отдельным категориям обучающихся в муниципальных образовательных организациях, реализующих образовательные программы начального общего, основного общего и среднего общего образования и частичному финансированию расходов на присмотр и уход за детьми дошкольного возраста в муниципальных образовательных организациях, реализующих основную общеобразовательную программу дошкольного образования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56,0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58,2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58,2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58,2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103,9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84674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2 02 30024 04 0037 150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Cубвенции бюджетам городских округов области на финансовое обеспечение образовательной деятельности муниципальных дошкольных образовательных организаций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8 435,6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8 069,2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8 069,2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8 069,2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95,7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72236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2 02 30024 04 0043 150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Субвенции бюджетам городских округов области на осуществление органами местного самоуправления отдельных государственных полномочий по организации проведения мероприятий при осуществлении деятельности по обращению с животными без владельцев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36,8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98,4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Неисполнение назначений  образовалось по причине отсутствия потребности</a:t>
                      </a:r>
                      <a:endParaRPr lang="ru-RU" sz="8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0352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2 02 35303 04 0000 150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Субвенции бюджетам городских округов на ежемесячное денежное вознаграждение за классное руководство педагогическим работникам государственных и муниципальных общеобразовательных организаций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916,8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915,50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915,5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915,5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99,9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390167" y="191386"/>
          <a:ext cx="1850066" cy="365760"/>
        </p:xfrm>
        <a:graphic>
          <a:graphicData uri="http://schemas.openxmlformats.org/drawingml/2006/table">
            <a:tbl>
              <a:tblPr/>
              <a:tblGrid>
                <a:gridCol w="1850066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261498" y="180754"/>
          <a:ext cx="616688" cy="1477926"/>
        </p:xfrm>
        <a:graphic>
          <a:graphicData uri="http://schemas.openxmlformats.org/drawingml/2006/table">
            <a:tbl>
              <a:tblPr/>
              <a:tblGrid>
                <a:gridCol w="616688"/>
              </a:tblGrid>
              <a:tr h="14779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12942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62835324"/>
              </p:ext>
            </p:extLst>
          </p:nvPr>
        </p:nvGraphicFramePr>
        <p:xfrm>
          <a:off x="268773" y="151019"/>
          <a:ext cx="8547423" cy="64223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26577"/>
                <a:gridCol w="2324038"/>
                <a:gridCol w="649254"/>
                <a:gridCol w="649254"/>
                <a:gridCol w="649254"/>
                <a:gridCol w="649254"/>
                <a:gridCol w="649254"/>
                <a:gridCol w="649254"/>
                <a:gridCol w="647410"/>
                <a:gridCol w="553874"/>
              </a:tblGrid>
              <a:tr h="13612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2022 год (по состоянию на 01.01.2023г)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2023 года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01.01.2024г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2023 год (по состоянию на 01.01.2024г)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отклонения исполнения от плановых значений</a:t>
                      </a: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3173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назначениям 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321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1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2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3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6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u="none" strike="noStrike" dirty="0">
                          <a:effectLst/>
                        </a:rPr>
                        <a:t>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u="none" strike="noStrike" dirty="0">
                          <a:effectLst/>
                        </a:rPr>
                        <a:t>8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9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41182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2 02 35120 04 0000 150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Субвенции бюджетам городских округов на осуществление полномочий по составлению (изменению) списков кандидатов в присяжные заседатели федеральных судов общей юрисдикции в Российской Федерации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62855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2 02 49999 04 0067 150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трансферты, передаваемые бюджетам городских округов области на оснащение и укрепление материально-технической базы образовательных организаций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478,0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478,0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478,0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144,8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1491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2 02 49999 04 0006 150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трансферты, передаваемые бюджетам городских округов области за счет средств резервного фонда Правительства Саратовской области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27 180,0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27 180,0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27 180,0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22650,0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03346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2 02 45179 04 0000 150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трансферты, передаваемые бюджетам городских округов на проведение мероприятий по обеспечению деятельности советников директора по воспитанию и взаимодействию с детскими общественными объединениями в общеобразовательных организациях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35,8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127,7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127,7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119,9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93,9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93,9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endParaRPr lang="ru-RU" sz="8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334,9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Неисполнение назначений  образовалось по причине отсутствия потребности</a:t>
                      </a:r>
                      <a:endParaRPr lang="ru-RU" sz="8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41182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2 02 49999 04 0013 150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трансферты, передаваемые бюджетам городских округов области в целях обеспечения надлежащего осуществления полномочий по решению вопросов местного значения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2 951,2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2 951,2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2 951,2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41454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2 02 49999 04 0015 150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трансферты, передаваемые бюджетам городских округов области на размещение социально значимой информации в печатных средствах массовой информации, учрежденных органами местного самоуправления, и в сетевых изданиях, учрежденных данными печатными средствами массовой информации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1 092,3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667,7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667,7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667,7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61,1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305107" y="148855"/>
          <a:ext cx="1956391" cy="365760"/>
        </p:xfrm>
        <a:graphic>
          <a:graphicData uri="http://schemas.openxmlformats.org/drawingml/2006/table">
            <a:tbl>
              <a:tblPr/>
              <a:tblGrid>
                <a:gridCol w="1956391"/>
              </a:tblGrid>
              <a:tr h="15948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282763" y="138224"/>
          <a:ext cx="542260" cy="1881963"/>
        </p:xfrm>
        <a:graphic>
          <a:graphicData uri="http://schemas.openxmlformats.org/drawingml/2006/table">
            <a:tbl>
              <a:tblPr/>
              <a:tblGrid>
                <a:gridCol w="542260"/>
              </a:tblGrid>
              <a:tr h="18819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27790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288957779"/>
              </p:ext>
            </p:extLst>
          </p:nvPr>
        </p:nvGraphicFramePr>
        <p:xfrm>
          <a:off x="371683" y="214686"/>
          <a:ext cx="8332373" cy="64097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94499"/>
                <a:gridCol w="2132886"/>
                <a:gridCol w="626068"/>
                <a:gridCol w="626068"/>
                <a:gridCol w="626068"/>
                <a:gridCol w="626068"/>
                <a:gridCol w="626068"/>
                <a:gridCol w="626068"/>
                <a:gridCol w="624290"/>
                <a:gridCol w="624290"/>
              </a:tblGrid>
              <a:tr h="22526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2022 год (по состоянию на 01.01.2023г)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2023 года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01.01.2024г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2022 год (по состоянию на 01.01.2024г)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отклонения исполнения от плановых значений</a:t>
                      </a: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3802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назначениям 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63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1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2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3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6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u="none" strike="noStrike" dirty="0">
                          <a:effectLst/>
                        </a:rPr>
                        <a:t>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u="none" strike="noStrike" dirty="0">
                          <a:effectLst/>
                        </a:rPr>
                        <a:t>8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9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8061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2 02 49999 04 0017 150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трансферты, передаваемые бюджетам городских округов области на стимулирование (поощрение) социально-экономического развития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1 527,5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1 527,5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1 527,5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74801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2 02 49999 04 0032 150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трансферты, передаваемые бюджетам городских округов области на реализацию мероприятий по благоустройству территорий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9 998,2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3 000,0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3 000,0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2 994,0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99,8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29,9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Неисполнение назначений  образовалось по причине отсутствия потребности</a:t>
                      </a:r>
                      <a:endParaRPr lang="ru-RU" sz="8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1946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2 02 49999 04 0080 150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трансферты, передаваемые бюджетам городских округов области на поощрение муниципальных управленческих команд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450,1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1 248,3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1 248,3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1 248,3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277,3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97562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2 02 49999 04 0084 150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трансферты, передаваемые бюджетам городских округов области на обновление спортивного оборудования и инвентаря спортивных залов образовательных учреждений области, расположенных в сельской местности, для реализации рабочей программы учебного предмета "Физическая культура"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60753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2 02 49999 04 0106 150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трансферты, передаваемые бюджетам городских округов области на оказание содействия органам местного самоуправления в организации деятельности по военно-патриотическому воспитанию граждан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158,6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158,6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158,6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8239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2 07 04050 04 0000 150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Прочие безвозмездные поступления в бюджеты городских округов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1 500,0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1 500,0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1 500,0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8239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2 19 60010 04 0000 150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Возврат прочих остатков субсидий, субвенций и иных межбюджетных трансфертов, имеющих целевое назначение, прошлых лет из бюджетов городских округов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-2 061,1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-2 061,1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-2 061,1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24410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 fontAlgn="t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ВСЕГО ДОХОДОВ: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109 920,0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154 105,0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154 105,0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156 207,5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101,4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101,4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142,1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 fontAlgn="b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88149" y="223283"/>
          <a:ext cx="1860698" cy="365760"/>
        </p:xfrm>
        <a:graphic>
          <a:graphicData uri="http://schemas.openxmlformats.org/drawingml/2006/table">
            <a:tbl>
              <a:tblPr/>
              <a:tblGrid>
                <a:gridCol w="1860698"/>
              </a:tblGrid>
              <a:tr h="34449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070111" y="212651"/>
          <a:ext cx="606056" cy="1722475"/>
        </p:xfrm>
        <a:graphic>
          <a:graphicData uri="http://schemas.openxmlformats.org/drawingml/2006/table">
            <a:tbl>
              <a:tblPr/>
              <a:tblGrid>
                <a:gridCol w="606056"/>
              </a:tblGrid>
              <a:tr h="172247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51409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125"/>
              </a:spcAft>
            </a:pPr>
            <a:r>
              <a:rPr lang="ru-RU" sz="1800" b="1" kern="1800" dirty="0">
                <a:solidFill>
                  <a:srgbClr val="342E2F"/>
                </a:solidFill>
                <a:latin typeface="Times New Roman"/>
                <a:ea typeface="Times New Roman"/>
                <a:cs typeface="Times New Roman"/>
              </a:rPr>
              <a:t>Итоги социально-экономического развития п. Михайловский Саратовской области за </a:t>
            </a:r>
            <a:r>
              <a:rPr lang="ru-RU" sz="1800" b="1" kern="1800" dirty="0" smtClean="0">
                <a:solidFill>
                  <a:srgbClr val="342E2F"/>
                </a:solidFill>
                <a:latin typeface="Times New Roman"/>
                <a:ea typeface="Times New Roman"/>
                <a:cs typeface="Times New Roman"/>
              </a:rPr>
              <a:t>2023 </a:t>
            </a:r>
            <a:r>
              <a:rPr lang="ru-RU" sz="1800" b="1" kern="1800" dirty="0">
                <a:solidFill>
                  <a:srgbClr val="342E2F"/>
                </a:solidFill>
                <a:latin typeface="Times New Roman"/>
                <a:ea typeface="Times New Roman"/>
                <a:cs typeface="Times New Roman"/>
              </a:rPr>
              <a:t>год.</a:t>
            </a:r>
            <a:r>
              <a:rPr lang="ru-RU" sz="1800" dirty="0">
                <a:latin typeface="Calibri"/>
                <a:ea typeface="Times New Roman"/>
                <a:cs typeface="Times New Roman"/>
              </a:rPr>
              <a:t/>
            </a:r>
            <a:br>
              <a:rPr lang="ru-RU" sz="1800" dirty="0">
                <a:latin typeface="Calibri"/>
                <a:ea typeface="Times New Roman"/>
                <a:cs typeface="Times New Roman"/>
              </a:rPr>
            </a:b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8301608" cy="4824536"/>
          </a:xfrm>
          <a:solidFill>
            <a:srgbClr val="66CCFF"/>
          </a:solidFill>
        </p:spPr>
        <p:txBody>
          <a:bodyPr/>
          <a:lstStyle/>
          <a:p>
            <a:r>
              <a:rPr lang="ru-RU" sz="1400" dirty="0" smtClean="0"/>
              <a:t>Основные </a:t>
            </a:r>
            <a:r>
              <a:rPr lang="ru-RU" sz="1400" dirty="0"/>
              <a:t>показатели прогноза социально-экономического развития п. Михайловский Саратовской области за </a:t>
            </a:r>
            <a:r>
              <a:rPr lang="ru-RU" sz="1400" dirty="0" smtClean="0"/>
              <a:t>2023 </a:t>
            </a:r>
            <a:r>
              <a:rPr lang="ru-RU" sz="1400" dirty="0"/>
              <a:t>год.</a:t>
            </a:r>
          </a:p>
          <a:p>
            <a:r>
              <a:rPr lang="ru-RU" sz="1400" dirty="0"/>
              <a:t> В  </a:t>
            </a:r>
            <a:r>
              <a:rPr lang="ru-RU" sz="1400" dirty="0" smtClean="0"/>
              <a:t>2023 </a:t>
            </a:r>
            <a:r>
              <a:rPr lang="ru-RU" sz="1400" dirty="0"/>
              <a:t>год показатель  естественного  прироста населения   составляет  </a:t>
            </a:r>
            <a:r>
              <a:rPr lang="ru-RU" sz="1400" dirty="0" smtClean="0"/>
              <a:t>-1,3 </a:t>
            </a:r>
            <a:r>
              <a:rPr lang="ru-RU" sz="1400" dirty="0"/>
              <a:t>на 1000 населения.</a:t>
            </a:r>
          </a:p>
          <a:p>
            <a:r>
              <a:rPr lang="ru-RU" sz="1400" dirty="0"/>
              <a:t>Миграционный прирост населения за </a:t>
            </a:r>
            <a:r>
              <a:rPr lang="ru-RU" sz="1400" dirty="0" smtClean="0"/>
              <a:t>2023 </a:t>
            </a:r>
            <a:r>
              <a:rPr lang="ru-RU" sz="1400" dirty="0"/>
              <a:t>год составил – </a:t>
            </a:r>
            <a:r>
              <a:rPr lang="ru-RU" sz="1400" dirty="0" smtClean="0"/>
              <a:t>(-15,8</a:t>
            </a:r>
            <a:r>
              <a:rPr lang="ru-RU" sz="1400" dirty="0"/>
              <a:t>) человек.  По состоянию на 31 декабря  </a:t>
            </a:r>
            <a:r>
              <a:rPr lang="ru-RU" sz="1400" dirty="0" smtClean="0"/>
              <a:t>2023 </a:t>
            </a:r>
            <a:r>
              <a:rPr lang="ru-RU" sz="1400" dirty="0"/>
              <a:t>года уровень официально зарегистрированной безработицы в п. Михайловский  составляет </a:t>
            </a:r>
            <a:r>
              <a:rPr lang="ru-RU" sz="1400" dirty="0" smtClean="0"/>
              <a:t>0,3 </a:t>
            </a:r>
            <a:r>
              <a:rPr lang="ru-RU" sz="1400" dirty="0"/>
              <a:t>% (для сравнения – аналогичный показатель </a:t>
            </a:r>
            <a:r>
              <a:rPr lang="ru-RU" sz="1400" dirty="0" smtClean="0"/>
              <a:t>2022 </a:t>
            </a:r>
            <a:r>
              <a:rPr lang="ru-RU" sz="1400" dirty="0"/>
              <a:t>года </a:t>
            </a:r>
            <a:r>
              <a:rPr lang="ru-RU" sz="1400" dirty="0" smtClean="0"/>
              <a:t>1,3%). </a:t>
            </a:r>
            <a:r>
              <a:rPr lang="ru-RU" sz="1400" dirty="0"/>
              <a:t>Для сравнения тот же показатель по Саратовской области в </a:t>
            </a:r>
            <a:r>
              <a:rPr lang="ru-RU" sz="1400" dirty="0" smtClean="0"/>
              <a:t>2023 </a:t>
            </a:r>
            <a:r>
              <a:rPr lang="ru-RU" sz="1400" dirty="0"/>
              <a:t>г. – </a:t>
            </a:r>
            <a:r>
              <a:rPr lang="ru-RU" sz="1400" dirty="0" smtClean="0"/>
              <a:t>0,4%. </a:t>
            </a:r>
            <a:endParaRPr lang="ru-RU" sz="1400" dirty="0"/>
          </a:p>
          <a:p>
            <a:r>
              <a:rPr lang="ru-RU" sz="1400" dirty="0"/>
              <a:t>Одним из важнейших показателей уровня жизни населения является уровень средней заработной платы.</a:t>
            </a:r>
          </a:p>
          <a:p>
            <a:r>
              <a:rPr lang="ru-RU" sz="1400" dirty="0"/>
              <a:t>Среднемесячная заработная плата по полному кругу предприятий и организаций п. Михайловский Саратовской области  за </a:t>
            </a:r>
            <a:r>
              <a:rPr lang="ru-RU" sz="1400" dirty="0" smtClean="0"/>
              <a:t>2023  </a:t>
            </a:r>
            <a:r>
              <a:rPr lang="ru-RU" sz="1400" dirty="0"/>
              <a:t>год составила </a:t>
            </a:r>
            <a:r>
              <a:rPr lang="ru-RU" sz="1400" dirty="0" smtClean="0"/>
              <a:t>41779,6 </a:t>
            </a:r>
            <a:r>
              <a:rPr lang="ru-RU" sz="1400" dirty="0"/>
              <a:t>рублей, за  соответствующий период </a:t>
            </a:r>
            <a:r>
              <a:rPr lang="ru-RU" sz="1400" dirty="0" smtClean="0"/>
              <a:t>2022  </a:t>
            </a:r>
            <a:r>
              <a:rPr lang="ru-RU" sz="1400" dirty="0"/>
              <a:t>года </a:t>
            </a:r>
            <a:r>
              <a:rPr lang="ru-RU" sz="1400" dirty="0" smtClean="0"/>
              <a:t>( 36264,3 </a:t>
            </a:r>
            <a:r>
              <a:rPr lang="ru-RU" sz="1400" dirty="0"/>
              <a:t>рублей).Уровень среднемесячной заработной платы по п</a:t>
            </a:r>
            <a:r>
              <a:rPr lang="ru-RU" sz="1400" dirty="0" smtClean="0"/>
              <a:t>. Михайловский </a:t>
            </a:r>
            <a:r>
              <a:rPr lang="ru-RU" sz="1400" dirty="0"/>
              <a:t>составил </a:t>
            </a:r>
            <a:r>
              <a:rPr lang="ru-RU" sz="1400" dirty="0" smtClean="0"/>
              <a:t>84% </a:t>
            </a:r>
            <a:r>
              <a:rPr lang="ru-RU" sz="1400" dirty="0"/>
              <a:t>к средне областному.</a:t>
            </a:r>
          </a:p>
          <a:p>
            <a:r>
              <a:rPr lang="ru-RU" sz="1400" dirty="0"/>
              <a:t>В </a:t>
            </a:r>
            <a:r>
              <a:rPr lang="ru-RU" sz="1400" dirty="0" smtClean="0"/>
              <a:t>2023 </a:t>
            </a:r>
            <a:r>
              <a:rPr lang="ru-RU" sz="1400" dirty="0"/>
              <a:t>году муниципалитетом была продолжена работа, направленная на выполнение Указа Президента Российской Федерации В.В. Путина от 7 мая 2012 года №597 «О мероприятиях по реализации государственной социальной политики» в части принятия мер, направленных на достижение установленных показателей по средней заработной плате педагогических работников общего, дошкольного, дополнительного образования и работников учреждений культуры.</a:t>
            </a:r>
          </a:p>
          <a:p>
            <a:pPr>
              <a:spcAft>
                <a:spcPts val="1125"/>
              </a:spcAft>
            </a:pPr>
            <a:endParaRPr lang="ru-RU" sz="13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6360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76672"/>
            <a:ext cx="8301608" cy="5328592"/>
          </a:xfrm>
          <a:solidFill>
            <a:srgbClr val="66CCFF"/>
          </a:solidFill>
        </p:spPr>
        <p:txBody>
          <a:bodyPr/>
          <a:lstStyle/>
          <a:p>
            <a:r>
              <a:rPr lang="ru-RU" sz="1200" dirty="0"/>
              <a:t>средняя заработная плата педагогических работников образовательных учреждений общего образования составила </a:t>
            </a:r>
            <a:r>
              <a:rPr lang="ru-RU" sz="1200" dirty="0" smtClean="0"/>
              <a:t>39,75 </a:t>
            </a:r>
            <a:r>
              <a:rPr lang="ru-RU" sz="1200" dirty="0"/>
              <a:t>тыс. рублей, исполнение к уровню в среднем по экономике Саратовской области составило </a:t>
            </a:r>
            <a:r>
              <a:rPr lang="ru-RU" sz="1200" dirty="0" smtClean="0"/>
              <a:t>111,0</a:t>
            </a:r>
            <a:r>
              <a:rPr lang="ru-RU" sz="1200" dirty="0"/>
              <a:t>%;</a:t>
            </a:r>
          </a:p>
          <a:p>
            <a:r>
              <a:rPr lang="ru-RU" sz="1200" dirty="0"/>
              <a:t>- средняя заработная плата педагогических работников в учреждениях дополнительного образования составила </a:t>
            </a:r>
            <a:r>
              <a:rPr lang="ru-RU" sz="1200" dirty="0" smtClean="0"/>
              <a:t>42,61 </a:t>
            </a:r>
            <a:r>
              <a:rPr lang="ru-RU" sz="1200" dirty="0"/>
              <a:t>тыс. рублей, исполнение к уровню средней заработной платы учителей в субъекте составило </a:t>
            </a:r>
            <a:r>
              <a:rPr lang="ru-RU" sz="1200" dirty="0" smtClean="0"/>
              <a:t>97,9 </a:t>
            </a:r>
            <a:r>
              <a:rPr lang="ru-RU" sz="1200" dirty="0"/>
              <a:t>%;</a:t>
            </a:r>
          </a:p>
          <a:p>
            <a:r>
              <a:rPr lang="ru-RU" sz="1200" dirty="0"/>
              <a:t>- средняя заработная плата педагогических работников в детских садах составила </a:t>
            </a:r>
            <a:r>
              <a:rPr lang="ru-RU" sz="1200" dirty="0" smtClean="0"/>
              <a:t>36,1 </a:t>
            </a:r>
            <a:r>
              <a:rPr lang="ru-RU" sz="1200" dirty="0"/>
              <a:t>тыс. рублей, исполнение к уровню заработной платы в сфере общего образования в субъекте составило </a:t>
            </a:r>
            <a:r>
              <a:rPr lang="ru-RU" sz="1200" dirty="0" smtClean="0"/>
              <a:t>108,1%;</a:t>
            </a:r>
            <a:endParaRPr lang="ru-RU" sz="1200" dirty="0"/>
          </a:p>
          <a:p>
            <a:r>
              <a:rPr lang="ru-RU" sz="1200" dirty="0"/>
              <a:t>- средняя заработная плата работников учреждений культуры составила </a:t>
            </a:r>
            <a:r>
              <a:rPr lang="ru-RU" sz="1200" dirty="0" smtClean="0"/>
              <a:t>  38,62 </a:t>
            </a:r>
            <a:r>
              <a:rPr lang="ru-RU" sz="1200" dirty="0"/>
              <a:t>тыс. рублей, исполнение от среднемесячного дохода от трудовой деятельности по Саратовской области составило </a:t>
            </a:r>
            <a:r>
              <a:rPr lang="ru-RU" sz="1200" dirty="0" smtClean="0"/>
              <a:t>100,8 </a:t>
            </a:r>
            <a:r>
              <a:rPr lang="ru-RU" sz="1200" dirty="0"/>
              <a:t>%.</a:t>
            </a:r>
          </a:p>
          <a:p>
            <a:r>
              <a:rPr lang="ru-RU" sz="1200" dirty="0"/>
              <a:t> </a:t>
            </a:r>
          </a:p>
          <a:p>
            <a:pPr algn="ctr"/>
            <a:r>
              <a:rPr lang="ru-RU" sz="1200" b="1" dirty="0"/>
              <a:t>Исполнение майских Указов </a:t>
            </a:r>
            <a:endParaRPr lang="ru-RU" sz="1200" dirty="0"/>
          </a:p>
          <a:p>
            <a:pPr algn="ctr"/>
            <a:r>
              <a:rPr lang="ru-RU" sz="1200" b="1" dirty="0"/>
              <a:t>Президента РФ в части </a:t>
            </a:r>
            <a:endParaRPr lang="ru-RU" sz="1200" dirty="0"/>
          </a:p>
          <a:p>
            <a:pPr algn="ctr"/>
            <a:r>
              <a:rPr lang="ru-RU" sz="1200" b="1" dirty="0"/>
              <a:t>заработной платы, тыс. рублей</a:t>
            </a:r>
            <a:endParaRPr lang="ru-RU" sz="1200" dirty="0"/>
          </a:p>
          <a:p>
            <a:pPr algn="ctr"/>
            <a:r>
              <a:rPr lang="ru-RU" sz="1200" b="1" dirty="0"/>
              <a:t> </a:t>
            </a:r>
            <a:endParaRPr lang="ru-RU" sz="1200" dirty="0"/>
          </a:p>
          <a:p>
            <a:pPr algn="ctr"/>
            <a:r>
              <a:rPr lang="ru-RU" sz="1200" b="1" dirty="0"/>
              <a:t>Дошкольное </a:t>
            </a:r>
            <a:endParaRPr lang="ru-RU" sz="1200" dirty="0"/>
          </a:p>
          <a:p>
            <a:pPr algn="ctr"/>
            <a:r>
              <a:rPr lang="ru-RU" sz="1200" b="1" dirty="0"/>
              <a:t>образование – </a:t>
            </a:r>
            <a:r>
              <a:rPr lang="ru-RU" sz="1200" b="1" dirty="0" smtClean="0"/>
              <a:t>108,1 </a:t>
            </a:r>
            <a:r>
              <a:rPr lang="ru-RU" sz="1200" b="1" dirty="0"/>
              <a:t>% </a:t>
            </a:r>
            <a:endParaRPr lang="ru-RU" sz="1200" dirty="0" smtClean="0"/>
          </a:p>
          <a:p>
            <a:pPr marL="0" indent="0" algn="ctr">
              <a:buNone/>
            </a:pPr>
            <a:r>
              <a:rPr lang="ru-RU" sz="1200" b="1" dirty="0" smtClean="0"/>
              <a:t> </a:t>
            </a:r>
            <a:endParaRPr lang="ru-RU" sz="1200" dirty="0" smtClean="0"/>
          </a:p>
          <a:p>
            <a:pPr algn="ctr"/>
            <a:r>
              <a:rPr lang="ru-RU" sz="1200" b="1" dirty="0" smtClean="0"/>
              <a:t>Культура </a:t>
            </a:r>
            <a:r>
              <a:rPr lang="ru-RU" sz="1200" b="1" dirty="0"/>
              <a:t>– </a:t>
            </a:r>
            <a:r>
              <a:rPr lang="ru-RU" sz="1200" b="1" dirty="0" smtClean="0"/>
              <a:t>100,8%</a:t>
            </a:r>
            <a:endParaRPr lang="ru-RU" sz="1200" dirty="0"/>
          </a:p>
          <a:p>
            <a:pPr algn="ctr"/>
            <a:r>
              <a:rPr lang="ru-RU" sz="1200" b="1" dirty="0"/>
              <a:t>Дополнительное </a:t>
            </a:r>
            <a:endParaRPr lang="ru-RU" sz="1200" dirty="0"/>
          </a:p>
          <a:p>
            <a:pPr algn="ctr"/>
            <a:r>
              <a:rPr lang="ru-RU" sz="1200" b="1" dirty="0"/>
              <a:t>образование – </a:t>
            </a:r>
            <a:r>
              <a:rPr lang="ru-RU" sz="1200" b="1" dirty="0" smtClean="0"/>
              <a:t>97,9 </a:t>
            </a:r>
            <a:r>
              <a:rPr lang="ru-RU" sz="1200" b="1" dirty="0"/>
              <a:t>%</a:t>
            </a:r>
            <a:endParaRPr lang="ru-RU" sz="1200" dirty="0"/>
          </a:p>
          <a:p>
            <a:pPr algn="ctr"/>
            <a:r>
              <a:rPr lang="ru-RU" sz="1200" b="1" dirty="0"/>
              <a:t> </a:t>
            </a:r>
            <a:endParaRPr lang="ru-RU" sz="1200" dirty="0"/>
          </a:p>
          <a:p>
            <a:pPr algn="ctr"/>
            <a:r>
              <a:rPr lang="ru-RU" sz="1200" b="1" dirty="0"/>
              <a:t>Общее образование – </a:t>
            </a:r>
            <a:r>
              <a:rPr lang="ru-RU" sz="1200" b="1" dirty="0" smtClean="0"/>
              <a:t>111,0 </a:t>
            </a:r>
            <a:r>
              <a:rPr lang="ru-RU" sz="1200" b="1" dirty="0"/>
              <a:t>%</a:t>
            </a:r>
            <a:endParaRPr lang="ru-RU" sz="1200" dirty="0"/>
          </a:p>
          <a:p>
            <a:pPr marL="400050" lvl="1" indent="0" algn="just">
              <a:buNone/>
            </a:pPr>
            <a:endParaRPr lang="ru-RU" sz="800" dirty="0"/>
          </a:p>
        </p:txBody>
      </p:sp>
    </p:spTree>
    <p:extLst>
      <p:ext uri="{BB962C8B-B14F-4D97-AF65-F5344CB8AC3E}">
        <p14:creationId xmlns="" xmlns:p14="http://schemas.microsoft.com/office/powerpoint/2010/main" val="1294459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8003232" cy="548680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125"/>
              </a:spcAft>
            </a:pPr>
            <a:r>
              <a:rPr lang="ru-RU" sz="1400" b="1" kern="1800" dirty="0" smtClean="0">
                <a:solidFill>
                  <a:srgbClr val="342E2F"/>
                </a:solidFill>
                <a:latin typeface="Times New Roman"/>
                <a:ea typeface="Times New Roman"/>
                <a:cs typeface="Times New Roman"/>
              </a:rPr>
              <a:t>ДИНАМИКА </a:t>
            </a:r>
            <a:r>
              <a:rPr lang="ru-RU" sz="1400" b="1" kern="1800" dirty="0">
                <a:solidFill>
                  <a:srgbClr val="342E2F"/>
                </a:solidFill>
                <a:latin typeface="Times New Roman"/>
                <a:ea typeface="Times New Roman"/>
                <a:cs typeface="Times New Roman"/>
              </a:rPr>
              <a:t>ПОТРЕБИТЕЛЬСКОГО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Times New Roman"/>
                <a:cs typeface="Times New Roman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Calibri"/>
                <a:ea typeface="Times New Roman"/>
                <a:cs typeface="Times New Roman"/>
              </a:rPr>
            </a:br>
            <a:r>
              <a:rPr lang="ru-RU" sz="1400" b="1" kern="1800" dirty="0" smtClean="0">
                <a:solidFill>
                  <a:srgbClr val="342E2F"/>
                </a:solidFill>
                <a:latin typeface="Times New Roman"/>
                <a:ea typeface="Times New Roman"/>
                <a:cs typeface="Times New Roman"/>
              </a:rPr>
              <a:t>РЫНКА</a:t>
            </a:r>
            <a:endParaRPr lang="ru-RU" sz="1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012" y="663388"/>
            <a:ext cx="8785484" cy="4706471"/>
          </a:xfrm>
          <a:solidFill>
            <a:srgbClr val="66CCFF"/>
          </a:solidFill>
        </p:spPr>
        <p:txBody>
          <a:bodyPr/>
          <a:lstStyle/>
          <a:p>
            <a:r>
              <a:rPr lang="ru-RU" sz="1400" dirty="0"/>
              <a:t>Потребительский рынок муниципального образования п. Михайловский Саратовской области в </a:t>
            </a:r>
            <a:r>
              <a:rPr lang="ru-RU" sz="1400" dirty="0" smtClean="0"/>
              <a:t>2023 </a:t>
            </a:r>
            <a:r>
              <a:rPr lang="ru-RU" sz="1400" dirty="0"/>
              <a:t>году  представлен </a:t>
            </a:r>
            <a:r>
              <a:rPr lang="ru-RU" sz="1400" dirty="0" smtClean="0"/>
              <a:t>4 </a:t>
            </a:r>
            <a:r>
              <a:rPr lang="ru-RU" sz="1400" dirty="0"/>
              <a:t>объектами: </a:t>
            </a:r>
          </a:p>
          <a:p>
            <a:r>
              <a:rPr lang="ru-RU" sz="1400" dirty="0"/>
              <a:t>- в сфере розничной торговли действуют </a:t>
            </a:r>
            <a:r>
              <a:rPr lang="ru-RU" sz="1400" dirty="0" smtClean="0"/>
              <a:t>3 </a:t>
            </a:r>
            <a:r>
              <a:rPr lang="ru-RU" sz="1400" dirty="0"/>
              <a:t>стационарных магазина</a:t>
            </a:r>
          </a:p>
          <a:p>
            <a:r>
              <a:rPr lang="ru-RU" sz="1400" dirty="0"/>
              <a:t>смешанного типа; </a:t>
            </a:r>
          </a:p>
          <a:p>
            <a:r>
              <a:rPr lang="ru-RU" sz="1400" dirty="0"/>
              <a:t>- в сфере общественного питания действует 1 столовая на 50 посадочных мест. </a:t>
            </a:r>
          </a:p>
          <a:p>
            <a:r>
              <a:rPr lang="ru-RU" sz="1400" dirty="0"/>
              <a:t>В основном все объекты торговли специализируются  на розничной реализации продуктов питания и сопутствующих товаров, а также реализации хозтоваров.</a:t>
            </a:r>
          </a:p>
          <a:p>
            <a:r>
              <a:rPr lang="ru-RU" sz="1400" dirty="0"/>
              <a:t>В течение </a:t>
            </a:r>
            <a:r>
              <a:rPr lang="ru-RU" sz="1400" dirty="0" smtClean="0"/>
              <a:t>2023 </a:t>
            </a:r>
            <a:r>
              <a:rPr lang="ru-RU" sz="1400" dirty="0"/>
              <a:t>года администрацией муниципального образования еженедельно проводился мониторинг ценовой ситуации на фиксированный набор из 40 наименований продовольственных товаров. В администрации работает телефон  «горячей линии» 2-16-78, на который  можно сообщить о факте необоснованного повышения цен на социально-значимые продукты питания.</a:t>
            </a:r>
          </a:p>
          <a:p>
            <a:r>
              <a:rPr lang="ru-RU" sz="1400" dirty="0"/>
              <a:t>По состоянию на 1 января </a:t>
            </a:r>
            <a:r>
              <a:rPr lang="ru-RU" sz="1400" dirty="0" smtClean="0"/>
              <a:t>2024 </a:t>
            </a:r>
            <a:r>
              <a:rPr lang="ru-RU" sz="1400" dirty="0"/>
              <a:t>года на территории муниципального образования п. Михайловский зарегистрирован </a:t>
            </a:r>
            <a:r>
              <a:rPr lang="ru-RU" sz="1400" dirty="0" smtClean="0"/>
              <a:t>27 </a:t>
            </a:r>
            <a:r>
              <a:rPr lang="ru-RU" sz="1400" dirty="0"/>
              <a:t>индивидуальный предприниматель.</a:t>
            </a:r>
          </a:p>
          <a:p>
            <a:r>
              <a:rPr lang="ru-RU" sz="1400" dirty="0"/>
              <a:t>Промышленность в п</a:t>
            </a:r>
            <a:r>
              <a:rPr lang="ru-RU" sz="1400" dirty="0" smtClean="0"/>
              <a:t>. Михайловский </a:t>
            </a:r>
            <a:r>
              <a:rPr lang="ru-RU" sz="1400" dirty="0"/>
              <a:t>представлена муниципальным унитарным предприятием «ЖКХ» и МУП «</a:t>
            </a:r>
            <a:r>
              <a:rPr lang="ru-RU" sz="1400" dirty="0" err="1"/>
              <a:t>Водоресурс</a:t>
            </a:r>
            <a:r>
              <a:rPr lang="ru-RU" sz="1400" dirty="0"/>
              <a:t>».</a:t>
            </a:r>
          </a:p>
          <a:p>
            <a:r>
              <a:rPr lang="ru-RU" sz="1400" dirty="0"/>
              <a:t>За </a:t>
            </a:r>
            <a:r>
              <a:rPr lang="ru-RU" sz="1400" dirty="0" smtClean="0"/>
              <a:t>2023 </a:t>
            </a:r>
            <a:r>
              <a:rPr lang="ru-RU" sz="1400" dirty="0"/>
              <a:t>год объем промышленного производства МУП «ЖКХ» составил </a:t>
            </a:r>
            <a:r>
              <a:rPr lang="ru-RU" sz="1400" dirty="0" smtClean="0"/>
              <a:t> 883,0  </a:t>
            </a:r>
            <a:r>
              <a:rPr lang="ru-RU" sz="1400" dirty="0"/>
              <a:t>тыс. руб.,(за аналогичный период </a:t>
            </a:r>
            <a:r>
              <a:rPr lang="ru-RU" sz="1400" dirty="0" smtClean="0"/>
              <a:t>2022 </a:t>
            </a:r>
            <a:r>
              <a:rPr lang="ru-RU" sz="1400" dirty="0"/>
              <a:t>года </a:t>
            </a:r>
            <a:r>
              <a:rPr lang="ru-RU" sz="1400" dirty="0" smtClean="0"/>
              <a:t>5 408 </a:t>
            </a:r>
            <a:r>
              <a:rPr lang="ru-RU" sz="1400" dirty="0"/>
              <a:t>тыс.руб. )</a:t>
            </a:r>
          </a:p>
          <a:p>
            <a:r>
              <a:rPr lang="ru-RU" sz="1400" dirty="0"/>
              <a:t>МУП «</a:t>
            </a:r>
            <a:r>
              <a:rPr lang="ru-RU" sz="1400" dirty="0" err="1"/>
              <a:t>Водоресурс</a:t>
            </a:r>
            <a:r>
              <a:rPr lang="ru-RU" sz="1400" dirty="0"/>
              <a:t>»  осуществляет  деятельность по холодному водоснабжению  населения и предприятий муниципального </a:t>
            </a:r>
            <a:r>
              <a:rPr lang="ru-RU" sz="1400" dirty="0" smtClean="0"/>
              <a:t>образования </a:t>
            </a:r>
            <a:r>
              <a:rPr lang="ru-RU" sz="1400" dirty="0"/>
              <a:t>п. Михайловский.  Объем промышленного производства за </a:t>
            </a:r>
            <a:r>
              <a:rPr lang="ru-RU" sz="1400" dirty="0" smtClean="0"/>
              <a:t>2023 </a:t>
            </a:r>
            <a:r>
              <a:rPr lang="ru-RU" sz="1400" dirty="0"/>
              <a:t>год составил </a:t>
            </a:r>
            <a:r>
              <a:rPr lang="ru-RU" sz="1400" dirty="0" smtClean="0"/>
              <a:t> 21 780,9 </a:t>
            </a:r>
            <a:r>
              <a:rPr lang="ru-RU" sz="1400" dirty="0"/>
              <a:t>тыс</a:t>
            </a:r>
            <a:r>
              <a:rPr lang="ru-RU" sz="1400" dirty="0" smtClean="0"/>
              <a:t>. руб</a:t>
            </a:r>
            <a:r>
              <a:rPr lang="ru-RU" sz="1400" dirty="0"/>
              <a:t>.(  в </a:t>
            </a:r>
            <a:r>
              <a:rPr lang="ru-RU" sz="1400" dirty="0" smtClean="0"/>
              <a:t>2022 </a:t>
            </a:r>
            <a:r>
              <a:rPr lang="ru-RU" sz="1400" dirty="0"/>
              <a:t>г. – </a:t>
            </a:r>
            <a:r>
              <a:rPr lang="ru-RU" sz="1400" dirty="0" smtClean="0"/>
              <a:t>17 526,2 </a:t>
            </a:r>
            <a:r>
              <a:rPr lang="ru-RU" sz="1400" dirty="0"/>
              <a:t>тыс. руб.) 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330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07576"/>
            <a:ext cx="8229600" cy="466165"/>
          </a:xfrm>
        </p:spPr>
        <p:txBody>
          <a:bodyPr/>
          <a:lstStyle/>
          <a:p>
            <a:r>
              <a:rPr lang="ru-RU" altLang="ru-RU" sz="1800" b="1" kern="1200" dirty="0">
                <a:solidFill>
                  <a:srgbClr val="342E2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Показатели социально-экономического развития п</a:t>
            </a:r>
            <a:r>
              <a:rPr lang="ru-RU" altLang="ru-RU" sz="1800" b="1" kern="1200" dirty="0" smtClean="0">
                <a:solidFill>
                  <a:srgbClr val="342E2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Михайловский </a:t>
            </a:r>
            <a:r>
              <a:rPr lang="ru-RU" altLang="ru-RU" sz="1800" b="1" kern="1200" dirty="0">
                <a:solidFill>
                  <a:srgbClr val="342E2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 </a:t>
            </a:r>
            <a:r>
              <a:rPr lang="ru-RU" altLang="ru-RU" sz="1800" b="1" kern="1200" dirty="0" smtClean="0">
                <a:solidFill>
                  <a:srgbClr val="342E2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2023 год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170171900"/>
              </p:ext>
            </p:extLst>
          </p:nvPr>
        </p:nvGraphicFramePr>
        <p:xfrm>
          <a:off x="406168" y="524370"/>
          <a:ext cx="8280924" cy="5181313"/>
        </p:xfrm>
        <a:graphic>
          <a:graphicData uri="http://schemas.openxmlformats.org/drawingml/2006/table">
            <a:tbl>
              <a:tblPr firstRow="1" firstCol="1" bandRow="1"/>
              <a:tblGrid>
                <a:gridCol w="2124237"/>
                <a:gridCol w="2052229"/>
                <a:gridCol w="2052229"/>
                <a:gridCol w="2052229"/>
              </a:tblGrid>
              <a:tr h="4688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Показатель</a:t>
                      </a:r>
                      <a:endParaRPr lang="ru-RU" sz="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Январь-декабрь </a:t>
                      </a: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2022 </a:t>
                      </a: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г.</a:t>
                      </a:r>
                      <a:endParaRPr lang="ru-RU" sz="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Январь-декабрь </a:t>
                      </a: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2023 </a:t>
                      </a: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г.</a:t>
                      </a:r>
                      <a:endParaRPr lang="ru-RU" sz="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Январь-декабрь </a:t>
                      </a: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2022 </a:t>
                      </a: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г.  % к январю-декабрю </a:t>
                      </a: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 </a:t>
                      </a: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г.</a:t>
                      </a:r>
                      <a:endParaRPr lang="ru-RU" sz="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81069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Социальная сфера</a:t>
                      </a:r>
                    </a:p>
                  </a:txBody>
                  <a:tcPr marL="9007" marR="9007" marT="18014" marB="1801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92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Численность населения, чел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2355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2355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292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Число родившихся, чел.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7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1,7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292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Число умерших, чел.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45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35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1,4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292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Естественный прирост (на 1000 населения)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-17,6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-15,3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1,1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292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Рождаемость (на 1000 населения)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2,9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1,9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1,5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292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Смертность (на 1000 населения)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20,5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17,2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1,2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68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Уровень безработицы по п. Михайловский, %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1,3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0,3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4,3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68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Количество зарегистрированных безработных, чел.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21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4,2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292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Трудоустроено с начала года, всего, чел.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90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16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5,6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292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800" b="1" dirty="0" err="1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 безработные граждане, чел.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21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4,2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68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Среднемесячная заработная плата по п</a:t>
                      </a: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 Михайловский </a:t>
                      </a: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(тыс</a:t>
                      </a:r>
                      <a:r>
                        <a:rPr lang="ru-RU" sz="800" b="1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 руб</a:t>
                      </a: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.)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36264,3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41779,6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115,2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546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Количество семей, получающих субсидии на оплату ЖКУ, ед.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95467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560784564"/>
              </p:ext>
            </p:extLst>
          </p:nvPr>
        </p:nvGraphicFramePr>
        <p:xfrm>
          <a:off x="670042" y="690113"/>
          <a:ext cx="8120274" cy="5644346"/>
        </p:xfrm>
        <a:graphic>
          <a:graphicData uri="http://schemas.openxmlformats.org/drawingml/2006/table">
            <a:tbl>
              <a:tblPr firstRow="1" firstCol="1" bandRow="1"/>
              <a:tblGrid>
                <a:gridCol w="2079969"/>
                <a:gridCol w="1986405"/>
                <a:gridCol w="2004462"/>
                <a:gridCol w="2049438"/>
              </a:tblGrid>
              <a:tr h="9402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Общая сумма субсидий населению на оплату ЖКУ, (</a:t>
                      </a:r>
                      <a:r>
                        <a:rPr lang="ru-RU" sz="800" dirty="0" err="1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.)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43,8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en-US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43.8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en-US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575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Количество приватизированных квартир, шт.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en-US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en-US" sz="800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83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9781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Число общеобразовательных школ, </a:t>
                      </a:r>
                      <a:r>
                        <a:rPr lang="ru-RU" sz="800" dirty="0" err="1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ед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в них учащихся, чел;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занимающихся во вторую смену, их удельный вес, %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численность учителей, чел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216000" algn="ctr">
                        <a:lnSpc>
                          <a:spcPct val="300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marL="216000" algn="ctr">
                        <a:lnSpc>
                          <a:spcPct val="300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241</a:t>
                      </a:r>
                    </a:p>
                    <a:p>
                      <a:pPr marL="216000" algn="ctr">
                        <a:lnSpc>
                          <a:spcPct val="300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</a:p>
                    <a:p>
                      <a:pPr marL="216000" algn="ctr">
                        <a:lnSpc>
                          <a:spcPct val="300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216000" algn="ctr">
                        <a:lnSpc>
                          <a:spcPct val="300000"/>
                        </a:lnSpc>
                        <a:spcAft>
                          <a:spcPts val="750"/>
                        </a:spcAft>
                      </a:pPr>
                      <a:endParaRPr lang="en-US" sz="8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216000" algn="ctr">
                        <a:lnSpc>
                          <a:spcPct val="300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marL="216000" algn="ctr">
                        <a:lnSpc>
                          <a:spcPct val="300000"/>
                        </a:lnSpc>
                        <a:spcAft>
                          <a:spcPts val="750"/>
                        </a:spcAft>
                      </a:pPr>
                      <a:r>
                        <a:rPr lang="en-US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245</a:t>
                      </a:r>
                      <a:endParaRPr lang="ru-RU" sz="8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216000" algn="ctr">
                        <a:lnSpc>
                          <a:spcPct val="300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</a:p>
                    <a:p>
                      <a:pPr marL="216000" algn="ctr">
                        <a:lnSpc>
                          <a:spcPct val="300000"/>
                        </a:lnSpc>
                        <a:spcAft>
                          <a:spcPts val="750"/>
                        </a:spcAft>
                      </a:pPr>
                      <a:r>
                        <a:rPr lang="en-US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14</a:t>
                      </a:r>
                      <a:endParaRPr lang="ru-RU" sz="8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216000" algn="ctr">
                        <a:lnSpc>
                          <a:spcPct val="300000"/>
                        </a:lnSpc>
                        <a:spcAft>
                          <a:spcPts val="750"/>
                        </a:spcAft>
                      </a:pPr>
                      <a:endParaRPr lang="ru-RU" sz="8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sz="800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800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800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7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750"/>
                        </a:spcAft>
                      </a:pPr>
                      <a:endParaRPr lang="ru-RU" sz="800" dirty="0" smtClean="0">
                        <a:solidFill>
                          <a:srgbClr val="242424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750"/>
                        </a:spcAft>
                      </a:pPr>
                      <a:endParaRPr lang="ru-RU" sz="800" dirty="0" smtClean="0">
                        <a:solidFill>
                          <a:srgbClr val="242424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750"/>
                        </a:spcAft>
                      </a:pPr>
                      <a:r>
                        <a:rPr lang="en-US" sz="800" dirty="0" smtClean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93.3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168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Численность детей в возрасте 5-18 лет, получающих услуги по дополнительному образованию в муниципальных учреждениях дополнительного образования, чел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230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en-US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235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en-US" sz="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102.2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95250" marB="9525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93133262"/>
              </p:ext>
            </p:extLst>
          </p:nvPr>
        </p:nvGraphicFramePr>
        <p:xfrm>
          <a:off x="681317" y="699247"/>
          <a:ext cx="8073383" cy="316444"/>
        </p:xfrm>
        <a:graphic>
          <a:graphicData uri="http://schemas.openxmlformats.org/drawingml/2006/table">
            <a:tbl>
              <a:tblPr firstRow="1" firstCol="1" bandRow="1"/>
              <a:tblGrid>
                <a:gridCol w="2069883"/>
                <a:gridCol w="1965208"/>
                <a:gridCol w="1998157"/>
                <a:gridCol w="2040135"/>
              </a:tblGrid>
              <a:tr h="1886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Показатель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Январь-декабрь 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г.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Январь-декабрь 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г.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Январь-декабрь 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г. в % к январю-декабрю 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г.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96235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3001033"/>
              </p:ext>
            </p:extLst>
          </p:nvPr>
        </p:nvGraphicFramePr>
        <p:xfrm>
          <a:off x="765469" y="896540"/>
          <a:ext cx="7982546" cy="3440317"/>
        </p:xfrm>
        <a:graphic>
          <a:graphicData uri="http://schemas.openxmlformats.org/drawingml/2006/table">
            <a:tbl>
              <a:tblPr firstRow="1" firstCol="1" bandRow="1"/>
              <a:tblGrid>
                <a:gridCol w="1887196"/>
                <a:gridCol w="1955549"/>
                <a:gridCol w="1901228"/>
                <a:gridCol w="2238573"/>
              </a:tblGrid>
              <a:tr h="34403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300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Число детских дошкольных учреждений, ед.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300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в них количество мест;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300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-детей, чел;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300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уровень наполняемости, %;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300" dirty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-очередь в детские сады, чел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42424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150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42424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76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242424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42424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76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242424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42424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95250" marB="952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 smtClean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150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 smtClean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82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200" dirty="0" smtClean="0">
                        <a:solidFill>
                          <a:srgbClr val="242424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 smtClean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55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200" dirty="0" smtClean="0">
                        <a:solidFill>
                          <a:srgbClr val="242424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 smtClean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200" dirty="0" smtClean="0">
                        <a:solidFill>
                          <a:srgbClr val="242424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 smtClean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 smtClean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107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200" dirty="0" smtClean="0">
                        <a:solidFill>
                          <a:srgbClr val="242424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 smtClean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200" dirty="0" smtClean="0">
                        <a:solidFill>
                          <a:srgbClr val="242424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 smtClean="0">
                          <a:solidFill>
                            <a:srgbClr val="242424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27481935"/>
              </p:ext>
            </p:extLst>
          </p:nvPr>
        </p:nvGraphicFramePr>
        <p:xfrm>
          <a:off x="760491" y="903750"/>
          <a:ext cx="7985157" cy="436163"/>
        </p:xfrm>
        <a:graphic>
          <a:graphicData uri="http://schemas.openxmlformats.org/drawingml/2006/table">
            <a:tbl>
              <a:tblPr firstRow="1" firstCol="1" bandRow="1"/>
              <a:tblGrid>
                <a:gridCol w="1892174"/>
                <a:gridCol w="1946495"/>
                <a:gridCol w="1910282"/>
                <a:gridCol w="2236206"/>
              </a:tblGrid>
              <a:tr h="4361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Показатель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Январь-декабрь 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г.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Январь-декабрь 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г.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Январь-декабрь 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г. в % к январю-декабрю 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г.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9528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922114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Уважаемые жители МО п. Михайловский !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539552" y="1484784"/>
            <a:ext cx="8318728" cy="3168351"/>
          </a:xfrm>
        </p:spPr>
        <p:txBody>
          <a:bodyPr/>
          <a:lstStyle/>
          <a:p>
            <a:pPr algn="just"/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граждан, представленный Вашему вниманию, подготовлен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Финансовым управление администрации МО п. Михайловский Саратовской области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 Собрания Депутатов МО п. Михайловский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Саратовской области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16 мая 2024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№200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«Об утверждении отчета об исполнении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п. Михайловский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год».  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 задачами бюджетной политики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п. Михайловский Саратовской области в 2023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являлись обеспечение сбалансированности бюджета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образования,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безусловное выполнение обязательств по выплате заработной платы, по уплате налогов и других обязательных платежей, оплате коммунальных услуг, продуктов питания, а также выявление резервов и перераспределение объемов расходов городского округа в пользу приоритетных направлений и проектов, прежде всего обеспечивающих решение социальных задач, повышение эффективности расходов. </a:t>
            </a:r>
          </a:p>
          <a:p>
            <a:pPr algn="just"/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 Годовая отчетность по исполнению бюджета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п. Михайловский Саратовской области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в установленные сроки представлена в министерство финансов Саратовской области и принята без замечаний. </a:t>
            </a:r>
          </a:p>
          <a:p>
            <a:pPr algn="just"/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endParaRPr lang="ru-RU" sz="1600" dirty="0">
              <a:solidFill>
                <a:srgbClr val="000000"/>
              </a:solidFill>
              <a:latin typeface="Segoe UI"/>
            </a:endParaRPr>
          </a:p>
          <a:p>
            <a:pPr algn="just"/>
            <a:endParaRPr lang="ru-RU" sz="16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778098"/>
          </a:xfrm>
        </p:spPr>
        <p:txBody>
          <a:bodyPr/>
          <a:lstStyle/>
          <a:p>
            <a:pPr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Численность и состав населения</a:t>
            </a:r>
            <a:b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124745"/>
            <a:ext cx="8075240" cy="4248471"/>
          </a:xfrm>
          <a:solidFill>
            <a:srgbClr val="66CCFF"/>
          </a:solidFill>
        </p:spPr>
        <p:txBody>
          <a:bodyPr/>
          <a:lstStyle/>
          <a:p>
            <a:pPr algn="ctr"/>
            <a:r>
              <a:rPr lang="ru-RU" sz="1600" b="1" dirty="0" smtClean="0"/>
              <a:t>2023  </a:t>
            </a:r>
            <a:r>
              <a:rPr lang="ru-RU" sz="1600" b="1" dirty="0"/>
              <a:t>году.</a:t>
            </a:r>
            <a:endParaRPr lang="ru-RU" sz="1600" dirty="0"/>
          </a:p>
          <a:p>
            <a:r>
              <a:rPr lang="ru-RU" sz="1600" b="1" dirty="0"/>
              <a:t>Численность населения </a:t>
            </a:r>
            <a:r>
              <a:rPr lang="ru-RU" sz="1600" b="1" dirty="0" smtClean="0"/>
              <a:t>2355 </a:t>
            </a:r>
            <a:r>
              <a:rPr lang="ru-RU" sz="1600" b="1" dirty="0"/>
              <a:t>человек </a:t>
            </a:r>
            <a:endParaRPr lang="ru-RU" sz="1600" dirty="0"/>
          </a:p>
          <a:p>
            <a:r>
              <a:rPr lang="ru-RU" sz="1600" b="1" dirty="0"/>
              <a:t>Родилось </a:t>
            </a:r>
            <a:r>
              <a:rPr lang="ru-RU" sz="1600" b="1" dirty="0" smtClean="0"/>
              <a:t>4 </a:t>
            </a:r>
            <a:r>
              <a:rPr lang="ru-RU" sz="1600" b="1" dirty="0"/>
              <a:t>человек</a:t>
            </a:r>
            <a:endParaRPr lang="ru-RU" sz="1600" dirty="0"/>
          </a:p>
          <a:p>
            <a:r>
              <a:rPr lang="ru-RU" sz="1600" b="1" dirty="0"/>
              <a:t>Умерло </a:t>
            </a:r>
            <a:r>
              <a:rPr lang="ru-RU" sz="1600" b="1" dirty="0" smtClean="0"/>
              <a:t>35 </a:t>
            </a:r>
            <a:r>
              <a:rPr lang="ru-RU" sz="1600" b="1" dirty="0"/>
              <a:t>человека (из них по ГАУ «ПНИ»- </a:t>
            </a:r>
            <a:r>
              <a:rPr lang="ru-RU" sz="1600" b="1" dirty="0" smtClean="0"/>
              <a:t>26 </a:t>
            </a:r>
            <a:r>
              <a:rPr lang="ru-RU" sz="1600" b="1" dirty="0"/>
              <a:t>человек) жители п. </a:t>
            </a:r>
            <a:r>
              <a:rPr lang="ru-RU" sz="1600" b="1" dirty="0" smtClean="0"/>
              <a:t>Михайловский- 9 </a:t>
            </a:r>
            <a:r>
              <a:rPr lang="ru-RU" sz="1600" b="1" dirty="0"/>
              <a:t>человек.</a:t>
            </a:r>
            <a:endParaRPr lang="ru-RU" sz="1600" dirty="0"/>
          </a:p>
          <a:p>
            <a:r>
              <a:rPr lang="ru-RU" sz="1600" b="1" dirty="0"/>
              <a:t>Прибыло </a:t>
            </a:r>
            <a:r>
              <a:rPr lang="ru-RU" sz="1600" b="1" dirty="0" smtClean="0"/>
              <a:t>206,7 </a:t>
            </a:r>
            <a:r>
              <a:rPr lang="ru-RU" sz="1600" b="1" dirty="0"/>
              <a:t>человек</a:t>
            </a:r>
            <a:endParaRPr lang="ru-RU" sz="1600" dirty="0"/>
          </a:p>
          <a:p>
            <a:r>
              <a:rPr lang="ru-RU" sz="1600" b="1" dirty="0"/>
              <a:t>Убыло </a:t>
            </a:r>
            <a:r>
              <a:rPr lang="ru-RU" sz="1600" b="1" dirty="0" smtClean="0"/>
              <a:t>363,8 </a:t>
            </a:r>
            <a:r>
              <a:rPr lang="ru-RU" sz="1600" b="1" dirty="0"/>
              <a:t>человек</a:t>
            </a:r>
            <a:endParaRPr lang="ru-RU" sz="1600" dirty="0"/>
          </a:p>
          <a:p>
            <a:r>
              <a:rPr lang="ru-RU" sz="1600" b="1" dirty="0"/>
              <a:t>Естественный прирост – </a:t>
            </a:r>
            <a:r>
              <a:rPr lang="ru-RU" sz="1600" b="1" dirty="0" smtClean="0"/>
              <a:t>(-15,3), </a:t>
            </a:r>
            <a:r>
              <a:rPr lang="ru-RU" sz="1600" b="1" dirty="0"/>
              <a:t>без учета  смертности  ГАУ «ПНИ» -(-2,8)</a:t>
            </a:r>
            <a:endParaRPr lang="ru-RU" sz="1600" dirty="0"/>
          </a:p>
          <a:p>
            <a:pPr marL="0" indent="0" algn="ctr">
              <a:lnSpc>
                <a:spcPct val="130000"/>
              </a:lnSpc>
              <a:spcAft>
                <a:spcPts val="0"/>
              </a:spcAft>
              <a:buNone/>
            </a:pPr>
            <a:r>
              <a:rPr lang="ru-RU" sz="16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endParaRPr lang="ru-RU" sz="16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endParaRPr lang="ru-RU" sz="1600" dirty="0"/>
          </a:p>
        </p:txBody>
      </p:sp>
    </p:spTree>
    <p:extLst>
      <p:ext uri="{BB962C8B-B14F-4D97-AF65-F5344CB8AC3E}">
        <p14:creationId xmlns="" xmlns:p14="http://schemas.microsoft.com/office/powerpoint/2010/main" val="197719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5224" y="144855"/>
            <a:ext cx="7971576" cy="5643981"/>
          </a:xfrm>
        </p:spPr>
        <p:txBody>
          <a:bodyPr/>
          <a:lstStyle/>
          <a:p>
            <a:pPr algn="ctr"/>
            <a:r>
              <a:rPr lang="ru-RU" sz="1600" dirty="0"/>
              <a:t>Численность населения п. Михайловский  Саратовской области по состоянию на 1 января </a:t>
            </a:r>
            <a:r>
              <a:rPr lang="ru-RU" sz="1600" dirty="0" smtClean="0"/>
              <a:t>2024  </a:t>
            </a:r>
            <a:r>
              <a:rPr lang="ru-RU" sz="1600" dirty="0"/>
              <a:t>года составила </a:t>
            </a:r>
            <a:r>
              <a:rPr lang="ru-RU" sz="1600" dirty="0" smtClean="0"/>
              <a:t>2355 </a:t>
            </a:r>
            <a:r>
              <a:rPr lang="ru-RU" sz="1600" dirty="0"/>
              <a:t>человек, из них:</a:t>
            </a:r>
          </a:p>
          <a:p>
            <a:pPr algn="ctr"/>
            <a:r>
              <a:rPr lang="ru-RU" sz="1600" dirty="0" smtClean="0"/>
              <a:t>66,0 % </a:t>
            </a:r>
            <a:r>
              <a:rPr lang="ru-RU" sz="1600" dirty="0"/>
              <a:t>– граждане трудоспособного возраста(численность </a:t>
            </a:r>
            <a:r>
              <a:rPr lang="ru-RU" sz="1600" dirty="0" smtClean="0"/>
              <a:t>1556 </a:t>
            </a:r>
            <a:r>
              <a:rPr lang="ru-RU" sz="1600" dirty="0"/>
              <a:t>человек),</a:t>
            </a:r>
          </a:p>
          <a:p>
            <a:pPr algn="ctr"/>
            <a:r>
              <a:rPr lang="ru-RU" sz="1600" dirty="0" smtClean="0"/>
              <a:t>15,7 % </a:t>
            </a:r>
            <a:r>
              <a:rPr lang="ru-RU" sz="1600" dirty="0"/>
              <a:t>– граждане моложе трудоспособного возраста(численность </a:t>
            </a:r>
            <a:r>
              <a:rPr lang="ru-RU" sz="1600" dirty="0" smtClean="0"/>
              <a:t>370 </a:t>
            </a:r>
            <a:r>
              <a:rPr lang="ru-RU" sz="1600" dirty="0"/>
              <a:t>человек),</a:t>
            </a:r>
          </a:p>
          <a:p>
            <a:pPr algn="ctr"/>
            <a:r>
              <a:rPr lang="ru-RU" sz="1600" dirty="0" smtClean="0"/>
              <a:t>18,2 </a:t>
            </a:r>
            <a:r>
              <a:rPr lang="ru-RU" sz="1600" dirty="0"/>
              <a:t>% - граждане старше трудоспособного возраста </a:t>
            </a:r>
            <a:r>
              <a:rPr lang="ru-RU" sz="1600" dirty="0" smtClean="0"/>
              <a:t>(429 </a:t>
            </a:r>
            <a:r>
              <a:rPr lang="ru-RU" sz="1600" dirty="0"/>
              <a:t>человек)</a:t>
            </a:r>
          </a:p>
          <a:p>
            <a:r>
              <a:rPr lang="ru-RU" sz="1600" dirty="0"/>
              <a:t> 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66560283"/>
              </p:ext>
            </p:extLst>
          </p:nvPr>
        </p:nvGraphicFramePr>
        <p:xfrm>
          <a:off x="655637" y="2204863"/>
          <a:ext cx="7948811" cy="332841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183391"/>
                <a:gridCol w="1748932"/>
                <a:gridCol w="3016488"/>
              </a:tblGrid>
              <a:tr h="553754">
                <a:tc>
                  <a:txBody>
                    <a:bodyPr/>
                    <a:lstStyle/>
                    <a:p>
                      <a:pPr indent="24892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Возраст населения, лет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Численность мужчин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Численность женщин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0-2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3-5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1-6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8-13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14-15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16-17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79299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781411592"/>
              </p:ext>
            </p:extLst>
          </p:nvPr>
        </p:nvGraphicFramePr>
        <p:xfrm>
          <a:off x="661988" y="1260473"/>
          <a:ext cx="7831931" cy="332870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136582"/>
                <a:gridCol w="1723215"/>
                <a:gridCol w="2972134"/>
              </a:tblGrid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18-19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20-24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25-29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30-34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35-39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40-44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45-49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50-54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55-59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60-64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65-69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70 лет и старше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61988" y="12604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33344797"/>
              </p:ext>
            </p:extLst>
          </p:nvPr>
        </p:nvGraphicFramePr>
        <p:xfrm>
          <a:off x="661988" y="705739"/>
          <a:ext cx="7830162" cy="55473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132248"/>
                <a:gridCol w="1720835"/>
                <a:gridCol w="2977079"/>
              </a:tblGrid>
              <a:tr h="553754">
                <a:tc>
                  <a:txBody>
                    <a:bodyPr/>
                    <a:lstStyle/>
                    <a:p>
                      <a:pPr indent="24892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Возраст населения, лет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Численность мужчин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Численность женщин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68807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5112568"/>
          </a:xfrm>
        </p:spPr>
        <p:txBody>
          <a:bodyPr/>
          <a:lstStyle/>
          <a:p>
            <a:pPr lvl="0" algn="just" eaLnBrk="1" hangingPunct="1">
              <a:lnSpc>
                <a:spcPct val="80000"/>
              </a:lnSpc>
            </a:pPr>
            <a:endParaRPr lang="en-US" sz="1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1" hangingPunct="1">
              <a:lnSpc>
                <a:spcPct val="80000"/>
              </a:lnSpc>
            </a:pPr>
            <a:endParaRPr lang="en-US" sz="1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1" hangingPunct="1">
              <a:lnSpc>
                <a:spcPct val="80000"/>
              </a:lnSpc>
            </a:pPr>
            <a:endParaRPr lang="en-US" sz="1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1" hangingPunct="1">
              <a:lnSpc>
                <a:spcPct val="80000"/>
              </a:lnSpc>
            </a:pPr>
            <a:r>
              <a:rPr 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Основную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 расходов бюджета городского округа п. Михайловский составляют:</a:t>
            </a:r>
          </a:p>
          <a:p>
            <a:pPr lvl="0" algn="just" eaLnBrk="1" hangingPunct="1">
              <a:lnSpc>
                <a:spcPct val="80000"/>
              </a:lnSpc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образование, которые включают в себя расходы на оплату труда учителей, воспитателей в школе, детском саду, педагогов в учреждении дополнительного образования, расходы на содержание зданий, ремонт оборудования, приобретение методической литературы и учебников, транспортные расходы, расходы на организацию отдыха детей и др.;</a:t>
            </a:r>
          </a:p>
          <a:p>
            <a:pPr lvl="0" algn="just" eaLnBrk="1" hangingPunct="1">
              <a:lnSpc>
                <a:spcPct val="80000"/>
              </a:lnSpc>
              <a:buFontTx/>
              <a:buChar char="-"/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в сфере ЖКХ, которые включают в себя расходы на проведение ремонта жилого фонда, включая взносы в фонд капитального ремонта МКД, содержание объектов инженерной инфраструктуры, возмещение убытков муниципальной бани, расходы на благоустройство территории городского округа </a:t>
            </a:r>
            <a:r>
              <a:rPr 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 . Михайловский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др.;</a:t>
            </a:r>
          </a:p>
          <a:p>
            <a:pPr lvl="0" algn="just" eaLnBrk="1" hangingPunct="1">
              <a:lnSpc>
                <a:spcPct val="80000"/>
              </a:lnSpc>
              <a:buFontTx/>
              <a:buChar char="-"/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культуру и кинематографию, которые включают в себя расходы на оплату труда работников учреждения культуры, расходы на содержание здания, проведение культурно-массовых мероприятий и др.;</a:t>
            </a:r>
          </a:p>
          <a:p>
            <a:pPr lvl="0" algn="just" eaLnBrk="1" hangingPunct="1">
              <a:lnSpc>
                <a:spcPct val="80000"/>
              </a:lnSpc>
              <a:buFontTx/>
              <a:buChar char="-"/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 на социальную политику включают в себя расходы на выплату гражданам субсидий на оплату жилищно-коммунальных услуг, выплаты компенсации части родительской платы за присмотр и уход за детьми в детских садах, доплаты к пенсиям муниципальным служащим;</a:t>
            </a:r>
          </a:p>
          <a:p>
            <a:pPr lvl="0" algn="just" eaLnBrk="1" hangingPunct="1">
              <a:lnSpc>
                <a:spcPct val="80000"/>
              </a:lnSpc>
              <a:buFontTx/>
              <a:buChar char="-"/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общегосударственные вопросы, которые включают в себя расходы на оплату труда муниципальных служащих, расходы на содержание службы материально-технического обеспечения, содержание имущества как движимого так и не движимого, расходы связанные с оценкой недвижимости, признанию прав и регулирование отношений по муниципальной собственности и 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8475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79294"/>
            <a:ext cx="8085584" cy="5409946"/>
          </a:xfrm>
        </p:spPr>
        <p:txBody>
          <a:bodyPr/>
          <a:lstStyle/>
          <a:p>
            <a:endParaRPr lang="en-US" sz="1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Расходная часть бюджета городского округа по состоянию на 01.01.2024 года  исполнена в сумме 155 млн.021,4 тыс. рублей или 98,4 % от годовых назначений.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Из бюджета МО п. Михайловский Саратовской области осуществлялось денежное обеспечение деятельности 10-ти муниципальных учреждений. 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Приоритетными направлениями финансирования расходов бюджета округа являлись: своевременная выплата заработной платы, обеспечение оплаты за топливно-энергетические ресурсы, уплата налогов, питание.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Доля фонда оплаты труда с начислениями в общем объеме расходов бюджета составила 48 % или 74 млн. 381,7 тыс. рублей, что выше  уровня прошлого года за соответствующий период на 6 млн. 709,9 тыс. рублей.  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На социальную сферу в 2023 года  направлено 63 млн. 955,72  тыс. рублей, что составляет 75% от всех произведенных расходов.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В разрезе по отраслям социальной сферы расходы составили: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- на «Образование» 56 млн. 329,8 тыс. рублей или 99,9 % от годовых назначений;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- на «Культуру» 4 млн. 463,9 тыс. рублей или 100 % от годовых назначений текущего года;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- на «Средства массовой информации» 2 млн. 241,3 тыс. рублей или 100 </a:t>
            </a:r>
            <a:r>
              <a:rPr lang="ru-RU" sz="1600" b="1" dirty="0" smtClean="0"/>
              <a:t>% от годовых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назначений;</a:t>
            </a:r>
          </a:p>
        </p:txBody>
      </p:sp>
    </p:spTree>
    <p:extLst>
      <p:ext uri="{BB962C8B-B14F-4D97-AF65-F5344CB8AC3E}">
        <p14:creationId xmlns="" xmlns:p14="http://schemas.microsoft.com/office/powerpoint/2010/main" val="359217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404665"/>
            <a:ext cx="8075240" cy="5112568"/>
          </a:xfrm>
        </p:spPr>
        <p:txBody>
          <a:bodyPr/>
          <a:lstStyle/>
          <a:p>
            <a:pPr lvl="0" indent="215900" algn="just"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endParaRPr lang="en-US" sz="1400" b="1" dirty="0" smtClean="0"/>
          </a:p>
          <a:p>
            <a:endParaRPr lang="en-US" sz="1400" b="1" dirty="0" smtClean="0"/>
          </a:p>
          <a:p>
            <a:r>
              <a:rPr lang="ru-RU" sz="1400" b="1" dirty="0" smtClean="0"/>
              <a:t>- на «Социальную политику» - 920,7 тыс. рублей или 99,8 % от годовых назначений.</a:t>
            </a:r>
          </a:p>
          <a:p>
            <a:r>
              <a:rPr lang="ru-RU" sz="1400" b="1" dirty="0" smtClean="0"/>
              <a:t>Расходы на «Жилищно-коммунальное хозяйство» составили 44 млн. 126,6 тыс. рублей, из которых:</a:t>
            </a:r>
          </a:p>
          <a:p>
            <a:r>
              <a:rPr lang="ru-RU" sz="1400" b="1" dirty="0" smtClean="0"/>
              <a:t>- на «Жилищное хозяйство» направлено  257,5 тыс. рублей;</a:t>
            </a:r>
          </a:p>
          <a:p>
            <a:r>
              <a:rPr lang="ru-RU" sz="1400" b="1" dirty="0" smtClean="0"/>
              <a:t>     - на «Благоустройство» направлено 16 млн. 869,1  тыс. рублей. </a:t>
            </a:r>
          </a:p>
          <a:p>
            <a:r>
              <a:rPr lang="ru-RU" sz="1400" b="1" dirty="0" smtClean="0"/>
              <a:t>     - на «Другие вопросы жилищно-коммунального хозяйства» 27 млн. 000  тыс. рублей.</a:t>
            </a:r>
          </a:p>
          <a:p>
            <a:r>
              <a:rPr lang="ru-RU" sz="1400" b="1" dirty="0" smtClean="0"/>
              <a:t>На капитальные вложения израсходованы средства в сумме 3 314,6 тыс. рублей.</a:t>
            </a:r>
          </a:p>
          <a:p>
            <a:r>
              <a:rPr lang="ru-RU" sz="1400" b="1" dirty="0" smtClean="0"/>
              <a:t>За 2023 года на питание детей в образовательных учреждениях из бюджета направлено 760,4 тыс. рублей. Кроме того, на питание детей направлены родительские средства в сумме 2008,5 тыс. рублей.</a:t>
            </a:r>
            <a:endParaRPr lang="ru-RU" sz="1400" b="1" dirty="0"/>
          </a:p>
        </p:txBody>
      </p:sp>
    </p:spTree>
    <p:extLst>
      <p:ext uri="{BB962C8B-B14F-4D97-AF65-F5344CB8AC3E}">
        <p14:creationId xmlns="" xmlns:p14="http://schemas.microsoft.com/office/powerpoint/2010/main" val="159621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864096"/>
          </a:xfrm>
        </p:spPr>
        <p:txBody>
          <a:bodyPr/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исполнения расходов бюджета муниципального образования п. Михайловский Саратовской области за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93017650"/>
              </p:ext>
            </p:extLst>
          </p:nvPr>
        </p:nvGraphicFramePr>
        <p:xfrm>
          <a:off x="323528" y="735106"/>
          <a:ext cx="8526274" cy="4734040"/>
        </p:xfrm>
        <a:graphic>
          <a:graphicData uri="http://schemas.openxmlformats.org/drawingml/2006/table">
            <a:tbl>
              <a:tblPr/>
              <a:tblGrid>
                <a:gridCol w="624333"/>
                <a:gridCol w="2475394"/>
                <a:gridCol w="534548"/>
                <a:gridCol w="607774"/>
                <a:gridCol w="717612"/>
                <a:gridCol w="541870"/>
                <a:gridCol w="534548"/>
                <a:gridCol w="512581"/>
                <a:gridCol w="615096"/>
                <a:gridCol w="1362518"/>
              </a:tblGrid>
              <a:tr h="36461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Код 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Наименование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Исполнено за 2022 год (по состоянию на 01.01.2023г)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</a:t>
                      </a:r>
                      <a:b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Исполнено за 2023 год (по состоянию на 01.01.2024г)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% исполнения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Причины отклонения исполнения к уточненным бюджетным назначениям</a:t>
                      </a:r>
                      <a:endParaRPr kumimoji="0" lang="ru-RU" sz="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ctr" fontAlgn="b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3869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к уточненным бюджетным назначениям </a:t>
                      </a:r>
                      <a:br>
                        <a:rPr lang="ru-RU" sz="900" b="1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 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к кассовому плану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к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соответствующему </a:t>
                      </a: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периоду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9850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Times New Roman"/>
                        </a:rPr>
                        <a:t>10</a:t>
                      </a:r>
                      <a:endParaRPr lang="ru-RU" sz="10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3026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 dirty="0">
                          <a:latin typeface="Times New Roman"/>
                        </a:rPr>
                        <a:t>0100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latin typeface="Times New Roman"/>
                        </a:rPr>
                        <a:t>Общегосударственные вопросы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30 766,1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37 685,6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37 395,3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37 394,3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99,2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121,5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30037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0102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latin typeface="Times New Roman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latin typeface="Times New Roman"/>
                        </a:rPr>
                        <a:t>2 770,6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3 198,7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latin typeface="Times New Roman"/>
                        </a:rPr>
                        <a:t>3 198,7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latin typeface="Times New Roman"/>
                        </a:rPr>
                        <a:t>3 198,7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115,5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5436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0104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Функционирование Правительства РФ, высших исполнительных органов государственной власти субъектов Российской Федерации, местных администраций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10 656,9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11 937,7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11 937,7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latin typeface="Times New Roman"/>
                        </a:rPr>
                        <a:t>11 936,7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latin typeface="Times New Roman"/>
                        </a:rPr>
                        <a:t>112,0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42463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0105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Судебная система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0,1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0,1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0,1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46044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0106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4 268,2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5 179,0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5 179,0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5 179,0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latin typeface="Times New Roman"/>
                        </a:rPr>
                        <a:t>121,3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3026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0107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Обеспечение проведения выборов и референдумов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64976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0111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Резервные фонды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99,0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88216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864096"/>
          </a:xfrm>
        </p:spPr>
        <p:txBody>
          <a:bodyPr/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исполнения расходов бюджета муниципального образования п. Михайловский Саратовской области за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058816462"/>
              </p:ext>
            </p:extLst>
          </p:nvPr>
        </p:nvGraphicFramePr>
        <p:xfrm>
          <a:off x="323528" y="735106"/>
          <a:ext cx="8526274" cy="5236946"/>
        </p:xfrm>
        <a:graphic>
          <a:graphicData uri="http://schemas.openxmlformats.org/drawingml/2006/table">
            <a:tbl>
              <a:tblPr/>
              <a:tblGrid>
                <a:gridCol w="624333"/>
                <a:gridCol w="2475394"/>
                <a:gridCol w="534548"/>
                <a:gridCol w="607774"/>
                <a:gridCol w="717612"/>
                <a:gridCol w="541870"/>
                <a:gridCol w="534548"/>
                <a:gridCol w="512581"/>
                <a:gridCol w="615096"/>
                <a:gridCol w="1362518"/>
              </a:tblGrid>
              <a:tr h="32701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Код 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Наименование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Исполнено за 2022 год (по состоянию на 01.01.2023г)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</a:t>
                      </a:r>
                      <a:b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Исполнено за 2023 год (по состоянию на 01.01.2024г)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% исполнения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Причины отклонения исполнения к уточненным бюджетным назначениям</a:t>
                      </a:r>
                      <a:endParaRPr kumimoji="0" lang="ru-RU" sz="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ctr" fontAlgn="b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1483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к уточненным бюджетным назначениям </a:t>
                      </a:r>
                      <a:br>
                        <a:rPr lang="ru-RU" sz="900" b="1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 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к кассовому плану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к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соответствующему </a:t>
                      </a: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периоду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803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Times New Roman"/>
                        </a:rPr>
                        <a:t>10</a:t>
                      </a:r>
                      <a:endParaRPr lang="ru-RU" sz="10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5185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latin typeface="Times New Roman"/>
                        </a:rPr>
                        <a:t>0113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latin typeface="Times New Roman"/>
                        </a:rPr>
                        <a:t>Другие общегосударственные вопросы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latin typeface="Times New Roman"/>
                        </a:rPr>
                        <a:t>13 070,4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latin typeface="Times New Roman"/>
                        </a:rPr>
                        <a:t>17 271,1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latin typeface="Times New Roman"/>
                        </a:rPr>
                        <a:t>17 079,8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latin typeface="Times New Roman"/>
                        </a:rPr>
                        <a:t>17 079,8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latin typeface="Times New Roman"/>
                        </a:rPr>
                        <a:t>98,9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latin typeface="Times New Roman"/>
                        </a:rPr>
                        <a:t>130,7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Неисполненные плановые назначения в сумме 191,3 тыс. руб. образовались по причине отсутствия потребности в связи с экономией денежных средств по контрактам на поставку электрической энергии и поставку газа.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21591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>
                          <a:latin typeface="Times New Roman"/>
                        </a:rPr>
                        <a:t>0200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latin typeface="Times New Roman"/>
                        </a:rPr>
                        <a:t>Национальная оборона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105,4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115,2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115,2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115,2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109,3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49286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0203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Мобилизационная и вневойсковая подготовка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105,4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115,2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115,2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115,2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latin typeface="Times New Roman"/>
                        </a:rPr>
                        <a:t>109,3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5191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>
                          <a:latin typeface="Times New Roman"/>
                        </a:rPr>
                        <a:t>0300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latin typeface="Times New Roman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4 505,2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4 957,6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4 957,6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4 957,6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110,0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43818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0309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Гражданская оборона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3 567,9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4 157,6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4 157,6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4 157,6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116,5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93644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0310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Защита населения и территории от чрезвычайных ситуаций природного и техногенного характера, пожарная безопасность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937,3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800,0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800,0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800,0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latin typeface="Times New Roman"/>
                        </a:rPr>
                        <a:t>85,4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l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19363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5" y="103516"/>
            <a:ext cx="8230879" cy="661187"/>
          </a:xfrm>
        </p:spPr>
        <p:txBody>
          <a:bodyPr/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исполнения расходов бюджета муниципального образования п. Михайловский Саратовской области за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099087585"/>
              </p:ext>
            </p:extLst>
          </p:nvPr>
        </p:nvGraphicFramePr>
        <p:xfrm>
          <a:off x="307626" y="776376"/>
          <a:ext cx="8295686" cy="5137671"/>
        </p:xfrm>
        <a:graphic>
          <a:graphicData uri="http://schemas.openxmlformats.org/drawingml/2006/table">
            <a:tbl>
              <a:tblPr/>
              <a:tblGrid>
                <a:gridCol w="627564"/>
                <a:gridCol w="1678552"/>
                <a:gridCol w="647721"/>
                <a:gridCol w="647720"/>
                <a:gridCol w="662817"/>
                <a:gridCol w="662066"/>
                <a:gridCol w="684522"/>
                <a:gridCol w="713965"/>
                <a:gridCol w="552035"/>
                <a:gridCol w="1418724"/>
              </a:tblGrid>
              <a:tr h="14405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Код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Наименование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Исполнено за 2022 год (по состоянию на 01.01.2023г)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</a:t>
                      </a:r>
                      <a:b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Исполнено за 2023 год (по состоянию на 01.01.2024г)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% исполнения</a:t>
                      </a:r>
                      <a:endParaRPr kumimoji="0" lang="ru-RU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Причины отклонения исполнения к уточненным бюджетным назначениям</a:t>
                      </a:r>
                      <a:endParaRPr kumimoji="0" lang="ru-RU" sz="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828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 уточненным бюджетным назначениям </a:t>
                      </a:r>
                      <a:br>
                        <a:rPr lang="ru-RU" sz="90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 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 кассовому плану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соответствующему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периоду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90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Times New Roman"/>
                        </a:rPr>
                        <a:t>10</a:t>
                      </a:r>
                      <a:endParaRPr lang="ru-RU" sz="10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44056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 dirty="0">
                          <a:latin typeface="Times New Roman"/>
                        </a:rPr>
                        <a:t>0400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latin typeface="Times New Roman"/>
                        </a:rPr>
                        <a:t>Национальная экономика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3 266,7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6 587,3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4 472,4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4 471,9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67,9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136,9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086968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0405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latin typeface="Times New Roman"/>
                        </a:rPr>
                        <a:t>Сельское хозяйство и рыболовство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37,4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latin typeface="Times New Roman"/>
                        </a:rPr>
                        <a:t>37,4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36,9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latin typeface="Times New Roman"/>
                        </a:rPr>
                        <a:t>98,7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latin typeface="Times New Roman"/>
                        </a:rPr>
                        <a:t>98,7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Неисполненные плановые назначения образовались по причине отсутствия потребности. Дебиторская и кредиторская задолженности по разделу отсутствуют. </a:t>
                      </a:r>
                      <a:endParaRPr kumimoji="0" lang="ru-RU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l" fontAlgn="b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7743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0409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Дорожное хозяйство (дорожные фонды)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3 266,7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6 419,9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4 305,0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4 305,0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67,1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latin typeface="Times New Roman"/>
                        </a:rPr>
                        <a:t>131,8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Неисполненные плановые назначения образовались по причине отсутствия потребности. Дебиторская и кредиторская задолженности по разделу отсутствуют. 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48824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0412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130,0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130,0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130,0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48824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>
                          <a:latin typeface="Times New Roman"/>
                        </a:rPr>
                        <a:t>0500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latin typeface="Times New Roman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23 334,1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44 254,7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44 132,6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44 126,6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99,7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189,1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2908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0501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Жилищное хозяйство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210,5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257,5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257,5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257,5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122,3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47498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0503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Благоустройство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23 123,6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16 997,2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16 875,1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16 869,1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99,2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73,0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Неисполненные плановые назначения образовались по причине отсутствия потребности. Дебиторская и кредиторская задолженности по разделу отсутствуют. 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r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85661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0505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Другие вопросы в области жилищно-коммунального хозяйства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27 000,0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27 000,0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27 000,0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r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30937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864096"/>
          </a:xfrm>
        </p:spPr>
        <p:txBody>
          <a:bodyPr/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исполнения расходов бюджета муниципального образования п. Михайловский Саратовской области за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417773588"/>
              </p:ext>
            </p:extLst>
          </p:nvPr>
        </p:nvGraphicFramePr>
        <p:xfrm>
          <a:off x="299674" y="707666"/>
          <a:ext cx="8295686" cy="4968887"/>
        </p:xfrm>
        <a:graphic>
          <a:graphicData uri="http://schemas.openxmlformats.org/drawingml/2006/table">
            <a:tbl>
              <a:tblPr/>
              <a:tblGrid>
                <a:gridCol w="627564"/>
                <a:gridCol w="1678552"/>
                <a:gridCol w="647721"/>
                <a:gridCol w="647720"/>
                <a:gridCol w="662818"/>
                <a:gridCol w="662065"/>
                <a:gridCol w="684522"/>
                <a:gridCol w="713965"/>
                <a:gridCol w="552035"/>
                <a:gridCol w="1418724"/>
              </a:tblGrid>
              <a:tr h="9094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Код 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Наименование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Исполнено за 2022 год (по состоянию на 01.01.2023г)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</a:t>
                      </a:r>
                      <a:b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Исполнено за 2023 год (по состоянию на 01.01.2024г)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% исполнения</a:t>
                      </a:r>
                      <a:endParaRPr kumimoji="0" lang="ru-RU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Причины отклонения исполнения к уточненным бюджетным назначениям</a:t>
                      </a:r>
                      <a:endParaRPr kumimoji="0" lang="ru-RU" sz="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620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 уточненным бюджетным назначениям </a:t>
                      </a:r>
                      <a:br>
                        <a:rPr lang="ru-RU" sz="90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 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 кассовому плану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соответствующему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периоду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0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Times New Roman"/>
                        </a:rPr>
                        <a:t>10</a:t>
                      </a:r>
                      <a:endParaRPr lang="ru-RU" sz="10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4586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>
                          <a:latin typeface="Times New Roman"/>
                        </a:rPr>
                        <a:t>0700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latin typeface="Times New Roman"/>
                        </a:rPr>
                        <a:t>Образование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43 386,6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56 337,6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56 337,6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56 329,8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129,8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1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99117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0701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Дошкольное образование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13 647,3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17 405,4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17 405,4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17 405,4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127,5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99117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0702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Общее образование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26 819,4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33 179,2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33 179,2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33 179,2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123,7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99117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0703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Дополнительное образование детей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2 648,5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5 347,8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5 347,8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latin typeface="Times New Roman"/>
                        </a:rPr>
                        <a:t>5 347,8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latin typeface="Times New Roman"/>
                        </a:rPr>
                        <a:t>201,9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7012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0705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Профессиональная подготовка, переподготовка и повышение квалификации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4,8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5,5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5,5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5,5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latin typeface="Times New Roman"/>
                        </a:rPr>
                        <a:t> </a:t>
                      </a:r>
                      <a:r>
                        <a:rPr lang="ru-RU" sz="800" b="0" i="0" u="none" strike="noStrike" dirty="0" smtClean="0">
                          <a:latin typeface="Times New Roman"/>
                        </a:rPr>
                        <a:t>114,6</a:t>
                      </a:r>
                      <a:endParaRPr lang="ru-RU" sz="8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345177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3568" y="260649"/>
            <a:ext cx="7774632" cy="864095"/>
          </a:xfrm>
        </p:spPr>
        <p:txBody>
          <a:bodyPr/>
          <a:lstStyle/>
          <a:p>
            <a:r>
              <a:rPr lang="ru-RU" sz="2400" b="1" dirty="0">
                <a:solidFill>
                  <a:srgbClr val="000000"/>
                </a:solidFill>
                <a:latin typeface="Cambria"/>
              </a:rPr>
              <a:t>Основные характеристики бюджета</a:t>
            </a:r>
            <a:r>
              <a:rPr lang="ru-RU" sz="2400" dirty="0">
                <a:solidFill>
                  <a:srgbClr val="000000"/>
                </a:solidFill>
                <a:latin typeface="Cambria"/>
              </a:rPr>
              <a:t> </a:t>
            </a:r>
            <a:endParaRPr lang="ru-RU" sz="2400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755576" y="1412776"/>
            <a:ext cx="7704856" cy="4824536"/>
          </a:xfrm>
        </p:spPr>
        <p:txBody>
          <a:bodyPr/>
          <a:lstStyle/>
          <a:p>
            <a:r>
              <a:rPr lang="ru-RU" sz="1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</a:t>
            </a:r>
            <a:r>
              <a:rPr lang="ru-RU" sz="1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 </a:t>
            </a:r>
            <a:r>
              <a:rPr lang="ru-RU" sz="16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 </a:t>
            </a:r>
            <a:r>
              <a:rPr lang="ru-RU" sz="1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бюджета муниципального образования п. Михайловский Саратовской области</a:t>
            </a:r>
            <a:r>
              <a:rPr lang="ru-RU" sz="16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за 2023 год – 154 105,0 тыс. руб.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Исполнено за 2023 год – 156 207,5 тыс. руб.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</a:t>
            </a:r>
            <a:r>
              <a:rPr lang="ru-RU" sz="1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 </a:t>
            </a:r>
            <a:r>
              <a:rPr lang="ru-RU" sz="16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lvl="0"/>
            <a:r>
              <a:rPr lang="ru-RU" sz="1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 </a:t>
            </a:r>
            <a:r>
              <a:rPr lang="ru-RU" sz="16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муниципального образования п. Михайловский Саратовской области</a:t>
            </a:r>
            <a:r>
              <a:rPr lang="ru-RU" sz="16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lvl="0"/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157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565,4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руб.</a:t>
            </a:r>
          </a:p>
          <a:p>
            <a:pPr lvl="0"/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Исполнено за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155 021,4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l"/>
            <a:r>
              <a:rPr lang="ru-RU" sz="1600" b="1" dirty="0">
                <a:solidFill>
                  <a:srgbClr val="365F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 (профицит)</a:t>
            </a:r>
            <a:r>
              <a:rPr lang="ru-RU" sz="16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600" b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муниципального образования п. Михайловский Саратовской области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lvl="0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за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-3,5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pPr lvl="0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Исполнено за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1,2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048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864096"/>
          </a:xfrm>
        </p:spPr>
        <p:txBody>
          <a:bodyPr/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исполнения расходов бюджета муниципального образования п. Михайловский Саратовской области за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813085221"/>
              </p:ext>
            </p:extLst>
          </p:nvPr>
        </p:nvGraphicFramePr>
        <p:xfrm>
          <a:off x="323528" y="699190"/>
          <a:ext cx="8152562" cy="4869097"/>
        </p:xfrm>
        <a:graphic>
          <a:graphicData uri="http://schemas.openxmlformats.org/drawingml/2006/table">
            <a:tbl>
              <a:tblPr/>
              <a:tblGrid>
                <a:gridCol w="625808"/>
                <a:gridCol w="1842674"/>
                <a:gridCol w="543150"/>
                <a:gridCol w="594530"/>
                <a:gridCol w="653248"/>
                <a:gridCol w="469751"/>
                <a:gridCol w="550491"/>
                <a:gridCol w="455072"/>
                <a:gridCol w="521131"/>
                <a:gridCol w="1896707"/>
              </a:tblGrid>
              <a:tr h="33463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Код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Наименование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Исполнено за 2022 год (по состоянию на 01.01.2023г)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</a:t>
                      </a:r>
                      <a:b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Исполнено за 2023 год (по состоянию на 01.01.2024г)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% исполнения</a:t>
                      </a:r>
                      <a:endParaRPr kumimoji="0" lang="ru-RU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Причины отклонения исполнения к уточненным бюджетным назначениям</a:t>
                      </a:r>
                      <a:endParaRPr kumimoji="0" lang="ru-RU" sz="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1794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 уточненным бюджетным назначениям </a:t>
                      </a:r>
                      <a:br>
                        <a:rPr lang="ru-RU" sz="90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 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 кассовому плану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соответствующему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периоду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3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3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0707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Молодежная политика и оздоровление детей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230,8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107,6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107,6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107,6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46,6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3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0709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Другие вопросы в области образования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35,8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292,1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292,1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284,3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97,3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97,3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latin typeface="Times New Roman"/>
                        </a:rPr>
                        <a:t> </a:t>
                      </a:r>
                      <a:r>
                        <a:rPr lang="ru-RU" sz="800" b="0" i="0" u="none" strike="noStrike" dirty="0" smtClean="0">
                          <a:latin typeface="Times New Roman"/>
                        </a:rPr>
                        <a:t>794,1</a:t>
                      </a:r>
                      <a:endParaRPr lang="ru-RU" sz="8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Неисполненные плановые назначения образовались по причине отсутствия потребности. Дебиторская и кредиторская задолженности по разделу отсутствуют. 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ctr" fontAlgn="b"/>
                      <a:endParaRPr lang="ru-RU" sz="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1343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>
                          <a:latin typeface="Times New Roman"/>
                        </a:rPr>
                        <a:t>0800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latin typeface="Times New Roman"/>
                        </a:rPr>
                        <a:t>Культура, кинематография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4 047,2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4 463,9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4 463,9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4 463,9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>
                          <a:latin typeface="Times New Roman"/>
                        </a:rPr>
                        <a:t>110,3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1343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0801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Культура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4 047,2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4 463,9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4 463,9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4 463,9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110,3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97354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>
                          <a:latin typeface="Times New Roman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latin typeface="Times New Roman"/>
                        </a:rPr>
                        <a:t>Социальная политика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890,1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922,2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922,2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920,7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99,8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99,8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103,4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1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02954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1001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Пенсионное обеспечение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605,0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669,5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669,5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669,5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110,7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797504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1003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Социальное обеспечение населения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43,8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45,4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45,4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43,9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96,7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96,7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latin typeface="Times New Roman"/>
                        </a:rPr>
                        <a:t>100,2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Неисполненные плановые назначения образовались по причине отсутствия потребности. Дебиторская и кредиторская задолженности по разделу отсутствуют. 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r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93494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864096"/>
          </a:xfrm>
        </p:spPr>
        <p:txBody>
          <a:bodyPr/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исполнения расходов бюджета муниципального образования п. Михайловский Саратовской области за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424378993"/>
              </p:ext>
            </p:extLst>
          </p:nvPr>
        </p:nvGraphicFramePr>
        <p:xfrm>
          <a:off x="283769" y="1049572"/>
          <a:ext cx="8502421" cy="3874642"/>
        </p:xfrm>
        <a:graphic>
          <a:graphicData uri="http://schemas.openxmlformats.org/drawingml/2006/table">
            <a:tbl>
              <a:tblPr/>
              <a:tblGrid>
                <a:gridCol w="652664"/>
                <a:gridCol w="1921750"/>
                <a:gridCol w="566459"/>
                <a:gridCol w="620044"/>
                <a:gridCol w="681281"/>
                <a:gridCol w="665017"/>
                <a:gridCol w="399008"/>
                <a:gridCol w="474601"/>
                <a:gridCol w="543495"/>
                <a:gridCol w="1978102"/>
              </a:tblGrid>
              <a:tr h="65268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Код 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Наименование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Исполнено за 2022 год (по состоянию на 01.01.2023г)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</a:t>
                      </a:r>
                      <a:b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Исполнено за 2023год (по состоянию на 01.01.2024г)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% исполнения</a:t>
                      </a:r>
                      <a:endParaRPr kumimoji="0" lang="ru-RU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Причины отклонения исполнения к уточненным бюджетным назначениям</a:t>
                      </a:r>
                      <a:endParaRPr kumimoji="0" lang="ru-RU" sz="7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9773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к уточненным бюджетным назначениям </a:t>
                      </a:r>
                      <a:br>
                        <a:rPr lang="ru-RU" sz="900" b="1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 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к кассовому плану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к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соответствующему </a:t>
                      </a: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периоду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3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07567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1004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Охрана семьи и детства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241,3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207,3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207,3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207,3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85,9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r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3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>
                          <a:latin typeface="Times New Roman"/>
                        </a:rPr>
                        <a:t>1100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latin typeface="Times New Roman"/>
                        </a:rPr>
                        <a:t>Физическая культура и спорт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478,5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3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1102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Массовый спорт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478,5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3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>
                          <a:latin typeface="Times New Roman"/>
                        </a:rPr>
                        <a:t>1200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latin typeface="Times New Roman"/>
                        </a:rPr>
                        <a:t>Средства массовой информации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2 001,4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2 241,3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2 241,3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2 241,3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112,0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1343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1202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Периодическая печать и издательства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2 001,4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2 241,3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2 241,3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2 241,3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latin typeface="Times New Roman"/>
                        </a:rPr>
                        <a:t>112,0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19994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latin typeface="Times New Roman"/>
                        </a:rPr>
                        <a:t>Расходы бюджета - ВСЕГО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112 781,3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157 565,4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155 038,1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155 021,3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98,4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>
                          <a:latin typeface="Times New Roman"/>
                        </a:rPr>
                        <a:t>137,5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6120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379786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lang="ru-RU" sz="1600" b="1" dirty="0">
                <a:solidFill>
                  <a:sysClr val="windowText" lastClr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Исполнение расходов бюджета муниципального образования п. Михайловский Саратовской области за </a:t>
            </a:r>
            <a:r>
              <a:rPr lang="ru-RU" sz="1600" b="1" dirty="0" smtClean="0">
                <a:solidFill>
                  <a:sysClr val="windowText" lastClr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2023 </a:t>
            </a:r>
            <a:r>
              <a:rPr lang="ru-RU" sz="1600" b="1" dirty="0">
                <a:solidFill>
                  <a:sysClr val="windowText" lastClr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год</a:t>
            </a:r>
            <a:br>
              <a:rPr lang="ru-RU" sz="1600" b="1" dirty="0">
                <a:solidFill>
                  <a:sysClr val="windowText" lastClr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1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635825907"/>
              </p:ext>
            </p:extLst>
          </p:nvPr>
        </p:nvGraphicFramePr>
        <p:xfrm>
          <a:off x="672352" y="1124745"/>
          <a:ext cx="7952783" cy="4164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690859874"/>
              </p:ext>
            </p:extLst>
          </p:nvPr>
        </p:nvGraphicFramePr>
        <p:xfrm>
          <a:off x="633969" y="744071"/>
          <a:ext cx="7990075" cy="4763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193229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235" y="157083"/>
            <a:ext cx="8229600" cy="872844"/>
          </a:xfrm>
        </p:spPr>
        <p:txBody>
          <a:bodyPr/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Исполнение по расходам бюджета муниципального образования п. Михайловский Саратовской области в разрезе муниципальных программ за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39947" y="1069495"/>
          <a:ext cx="8220974" cy="4441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3419"/>
                <a:gridCol w="957532"/>
                <a:gridCol w="733245"/>
                <a:gridCol w="681487"/>
                <a:gridCol w="905774"/>
                <a:gridCol w="759124"/>
                <a:gridCol w="601693"/>
                <a:gridCol w="1028700"/>
              </a:tblGrid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муниципальной программы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Бюджетные назначения на 2022 год (по состоянию на 01.01.2023 года)  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за 2022 год 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исполнения к плану 2022 года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Бюджетные назначения на 2023 год (по состоянию на 01.01.2024 года)  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за 2023 год 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% исполнения к  плану 2023 года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Темп роста по исполнению 2023/2022,%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Профилактика терроризма и экстремизма в МО п. Михайловский на 2023-2025 годы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5,9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5,9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Молодежная политика и оздоровление детей МО п. Михайловский Саратовской области на 2022-2024 годы; Молодежная политика и оздоровление детей МО п. Михайловский Саратовской области на 2023-2025 годы;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230,8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230,8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272,0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272,0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117,9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Повышение безопасности дорожного движения в муниципальном образовании п. Михайловский Саратовской области на 2022-2024 годы; Повышение безопасности дорожного движения в муниципальном образовании п. Михайловский Саратовской области на 2023-2025 годы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500,0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498,6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99,7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396,0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396,0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79,4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Ремонт автомобильных дорог общего пользования, дворовых территорий многоквартирных домов, проездов к дворовым территориям многоквартирных домов на территории муниципального образования поселок Михайловский Саратовской области на 2020-2022 годы; Ремонт автомобильных дорог общего пользования, дворовых территорий многоквартирных домов, проездов к дворовым территориям многоквартирных домов на территории муниципального образования поселок Михайловский Саратовской области на 2023-2025 годы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2 801,5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1 408,3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50,3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4 523,9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2 691,1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59,5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191,1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местного самоуправления в муниципальном образовании п. Михайловский Саратовской области на 2022-2024 годы; Развитие местного самоуправления в муниципальном образовании п. Михайловский Саратовской области на 2023-2025 годы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7 514,0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7 514,0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8 323,9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8 323,9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110,8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02115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0936" y="690114"/>
            <a:ext cx="8315864" cy="5436050"/>
          </a:xfrm>
        </p:spPr>
        <p:txBody>
          <a:bodyPr/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Исполнение по расходам бюджета муниципального образования п. Михайловский Саратовской области в разрезе муниципальных программ за 2023 год</a:t>
            </a:r>
            <a:endParaRPr lang="ru-RU" sz="1400" b="1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45057" y="1397000"/>
          <a:ext cx="8410756" cy="411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4258"/>
                <a:gridCol w="977627"/>
                <a:gridCol w="748634"/>
                <a:gridCol w="695788"/>
                <a:gridCol w="924784"/>
                <a:gridCol w="775056"/>
                <a:gridCol w="614320"/>
                <a:gridCol w="1050289"/>
              </a:tblGrid>
              <a:tr h="5902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муниципальной программы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Бюджетные назначения на 2022 год (по состоянию на 01.01.2023 года)  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за 2022 год 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исполнения к плану 2022 года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Бюджетные назначения на 2023 год (по состоянию на 01.01.2024 года)  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за 2023 год 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% исполнения к  плану 2023 года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Темп роста по исполнению 2023/2022,%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</a:tr>
              <a:tr h="73500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дошкольного образования муниципального образования п. Михайловский Саратовской области на 2022-2024 годы; Развитие дошкольного образования муниципального образования п. Михайловский Саратовской области на 2023-2025 годы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15 667,5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13 647,3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87,1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17 405,4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17 405,4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127,5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</a:tr>
              <a:tr h="44024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культуры в муниципальном образовании поселок Михайловский Саратовской области на 2022-2024 годы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3 992,4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3 992,4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4 345,3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4 345,3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108,8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</a:tr>
              <a:tr h="445527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физической культуры и спорта в муниципальном образовании п. Михайловский Саратовской области" на 2020-2022 годы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2 811,0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2 811,0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</a:tr>
              <a:tr h="73500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Благоустройство территории муниципального образования поселок Михайловский Саратовской области на 2022-2024 годы; Благоустройство территории муниципального образования поселок Михайловский Саратовской области на 2023-2025 годы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2 801,8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2 657,8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94,9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3 663,6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3 541,5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96,7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133,2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</a:tr>
              <a:tr h="116922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Снижение рисков и смягчение последствий чрезвычайных ситуаций природного и техногенного характера на территории муниципального образования поселок Михайловский в 2022-2024 годах; Снижение рисков и смягчение последствий чрезвычайных ситуаций природного и техногенного характера на территории муниципального образования поселок Михайловский в 2023-2025 годах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4 560,1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4 560,1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5 114,1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5 114,1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112,1</a:t>
                      </a:r>
                    </a:p>
                  </a:txBody>
                  <a:tcPr marL="9525" marR="9525" marT="9525" marB="0" anchor="b"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46571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0936" y="690114"/>
            <a:ext cx="8315864" cy="5436050"/>
          </a:xfrm>
        </p:spPr>
        <p:txBody>
          <a:bodyPr/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Исполнение по расходам бюджета муниципального образования п. Михайловский Саратовской области в разрезе муниципальных программ за 2023 год</a:t>
            </a:r>
            <a:endParaRPr lang="ru-RU" sz="1400" b="1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45057" y="1397001"/>
          <a:ext cx="8410756" cy="4104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4258"/>
                <a:gridCol w="977627"/>
                <a:gridCol w="748634"/>
                <a:gridCol w="695788"/>
                <a:gridCol w="924784"/>
                <a:gridCol w="775056"/>
                <a:gridCol w="614320"/>
                <a:gridCol w="1050289"/>
              </a:tblGrid>
              <a:tr h="5029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муниципальной программы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Бюджетные назначения на 2022 год (по состоянию на 01.01.2023 года)  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за 2022 год 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исполнения к плану 2022 года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Бюджетные назначения на 2023 год (по состоянию на 01.01.2024 года)  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за 2023 год 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% исполнения к  плану 2023 года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Темп роста по исполнению 2023/2022,%</a:t>
                      </a:r>
                    </a:p>
                  </a:txBody>
                  <a:tcPr marL="9525" marR="9525" marT="9525" marB="0" anchor="ctr">
                    <a:solidFill>
                      <a:srgbClr val="66CCFF"/>
                    </a:solidFill>
                  </a:tcPr>
                </a:tc>
              </a:tr>
              <a:tr h="1036885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Поддержка и развитие общего образования п. Михайловский Саратовской области муниципального общеобразовательного учреждения "Средняя общеобразовательная школа МО п. Михайловский" на 2022-2024 годы; Поддержка и развитие общего образования п. Михайловский Саратовской области муниципального общеобразовательного учреждения «Средняя общеобразовательная школа МО п. Михайловский» на 2023-2025 годы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27 221,7 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27 171,2 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99,8 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33 627,4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33 619,6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123,7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</a:tr>
              <a:tr h="37509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Управление имуществом МО п. Михайловский на 2022-2024 годы; Управление имуществом муниципального образования п. Михайловский на 2023-2025 годы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4 958,9 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4 292,1 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86,6 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5 220,2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4 938,1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94,6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115,1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</a:tr>
              <a:tr h="37958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Формирование комфортной городской среды на территории муниципального образования п. Михайловский Саратовской области на 2018 – 2024 годы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10 327,6 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10 327,6 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10 275,8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10 275,8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99,5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</a:tr>
              <a:tr h="626223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дополнительного образования детей в МО п.Михайловский Саратовской области на 2023 – 2025 годы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5 027,3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5 027,3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</a:tr>
              <a:tr h="99617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Строительство, реконструкция, капитальный ремонт жилого фонда, объектов социальной и инженерной инфраструктуры муниципального образования поселок Михайловский Саратовской области на 2022 - 2024 годы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130,0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130,0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46571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5128" y="71718"/>
            <a:ext cx="8211671" cy="923364"/>
          </a:xfrm>
        </p:spPr>
        <p:txBody>
          <a:bodyPr/>
          <a:lstStyle/>
          <a:p>
            <a:r>
              <a:rPr lang="ru-RU" sz="2000" i="1" dirty="0" smtClean="0"/>
              <a:t/>
            </a:r>
            <a:br>
              <a:rPr lang="ru-RU" sz="2000" i="1" dirty="0" smtClean="0"/>
            </a:br>
            <a:r>
              <a:rPr lang="ru-RU" sz="1600" b="1" i="1" dirty="0" smtClean="0"/>
              <a:t>Сведения </a:t>
            </a:r>
            <a:r>
              <a:rPr lang="ru-RU" sz="1600" b="1" i="1" dirty="0"/>
              <a:t>о реализуемых в отчетном финансовом году муниципальных программах и достигнутых показателях в увязке с объемами бюджетных расходов, направленных на их достижение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294568515"/>
              </p:ext>
            </p:extLst>
          </p:nvPr>
        </p:nvGraphicFramePr>
        <p:xfrm>
          <a:off x="612252" y="1284605"/>
          <a:ext cx="7902346" cy="6964681"/>
        </p:xfrm>
        <a:graphic>
          <a:graphicData uri="http://schemas.openxmlformats.org/drawingml/2006/table">
            <a:tbl>
              <a:tblPr firstRow="1" firstCol="1" bandRow="1"/>
              <a:tblGrid>
                <a:gridCol w="7902346"/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sz="14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«Молодежная политика и оздоровление детей МО п. Михайловский Саратовской области на 2023-2025 годы»</a:t>
                      </a:r>
                      <a:endParaRPr lang="ru-RU" sz="14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252" marR="4825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3396">
                <a:tc>
                  <a:txBody>
                    <a:bodyPr/>
                    <a:lstStyle/>
                    <a:p>
                      <a:r>
                        <a:rPr lang="ru-RU" sz="14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       </a:t>
                      </a:r>
                      <a:r>
                        <a:rPr lang="ru-RU" sz="14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ЦЕЛЬ:</a:t>
                      </a:r>
                      <a:endParaRPr lang="ru-RU" sz="14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252" marR="4825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65182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защита прав и законных интересов детей и молодежи;</a:t>
                      </a:r>
                    </a:p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обеспечение равных условий для духовного, культурного, интеллектуального, психического, профессионального, социального и физического развития и </a:t>
                      </a:r>
                      <a:r>
                        <a:rPr lang="ru-RU" sz="1400" b="0" u="sng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2"/>
                        </a:rPr>
                        <a:t>самореализации детей и молодежи</a:t>
                      </a:r>
                      <a:r>
                        <a:rPr lang="ru-RU" sz="1400" b="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;</a:t>
                      </a:r>
                    </a:p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создание условий для участия молодежи в политической, социально-экономической, научной, спортивной и культурной жизни общества;</a:t>
                      </a:r>
                    </a:p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повышение уровня межнационального (межэтнического) и межконфессионального согласия в молодежной среде;</a:t>
                      </a:r>
                    </a:p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формирование системы нравственных и смысловых ориентиров, позволяющих противостоять идеологии экстремизма, национализма, проявлениям ксенофобии, коррупции, дискриминации по признакам социальной, религиозной, расовой, национальной принадлежности и другим негативным социальным явлениям;</a:t>
                      </a:r>
                    </a:p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формирование культуры семейных отношений, поддержка </a:t>
                      </a:r>
                      <a:r>
                        <a:rPr lang="ru-RU" sz="1400" b="0" u="sng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2"/>
                        </a:rPr>
                        <a:t>молодых семей</a:t>
                      </a:r>
                      <a:r>
                        <a:rPr lang="ru-RU" sz="1400" b="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способствующие улучшению демографической ситуации в Российской Федерации.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Достигнутые показатели: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увеличение числа трудоустроенных лиц;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</a:tabLst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уменьшение количества преступлений, совершенных молодыми людьми: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</a:tabLst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увеличение числа детей и подростков, получивших оздоровление в летний период;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реализацию программы в бюджете городского округа МО п. Михайловский в 2023 год было направлено 272,0 тыс. рублей, исполнение 100% или 272,0 тыс. рублей.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indent="0" algn="l"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8252" marR="4825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9664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  </a:t>
                      </a:r>
                      <a:endParaRPr lang="ru-RU" sz="1200" dirty="0"/>
                    </a:p>
                  </a:txBody>
                  <a:tcPr marL="48252" marR="4825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4479"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 marL="48252" marR="4825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8252" marR="4825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9856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8252" marR="4825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69195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218474233"/>
              </p:ext>
            </p:extLst>
          </p:nvPr>
        </p:nvGraphicFramePr>
        <p:xfrm>
          <a:off x="485030" y="137318"/>
          <a:ext cx="8201770" cy="6825488"/>
        </p:xfrm>
        <a:graphic>
          <a:graphicData uri="http://schemas.openxmlformats.org/drawingml/2006/table">
            <a:tbl>
              <a:tblPr firstRow="1" firstCol="1" bandRow="1"/>
              <a:tblGrid>
                <a:gridCol w="8201770"/>
              </a:tblGrid>
              <a:tr h="528171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0" lang="ru-RU" sz="16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Муниципальная программа  «Повышение безопасности дорожного движения в муниципальном образовании п. Михайловский Саратовской области на 2023-2025 годы»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</a:t>
                      </a: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ЦЕЛЬ: </a:t>
                      </a:r>
                      <a:r>
                        <a:rPr lang="ru-RU" sz="1400" b="0" i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сокращение количества лиц, пострадавших в результате дорожно-транспортных происшествий.</a:t>
                      </a:r>
                      <a:endParaRPr kumimoji="0" lang="ru-RU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Достигнутые показатели: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Оптимизация дорожного</a:t>
                      </a:r>
                      <a:r>
                        <a:rPr lang="ru-RU" sz="1400" b="0" baseline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движения, снижение риска возникновения ДТП( исключение возможности выезда транспортных средств на встречную полосу движения и тротуары, а также выхода пешеходов на проезжую часть);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Формирование у детей навыков безопасного поведения на улицах и дорогах.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реализацию программы в бюджете городского округа МО п. Михайловский в 2023 год было направлено 396,0 тыс. рублей, исполнение 100% или 396,00 тыс. рублей.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Муниципальная программа </a:t>
                      </a: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«Ремонт автомобильных дорог общего пользования, дворовых территорий многоквартирных домов, проездов к дворовым территориям многоквартирных домов на территории муниципального образования поселок Михайловский Саратовской области на 2023-2025 годы»</a:t>
                      </a:r>
                      <a:endParaRPr lang="ru-RU" sz="14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</a:t>
                      </a: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ЦЕЛЬ: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осуществление дорожной деятельности в отношении автомобильных дорог общего пользования  муниципального образования  поселок Михайловский,  улучшение технического состояния дворовых территорий многоквартирных домов, проездов к дворовым   территориям многоквартирных домов.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Достигнутые показатели: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улучшение технического  состояния   автомобильных дорог  общего пользования муниципального образования  поселок Михайловский,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осуществление ремонта дворовых территорий многоквартирных домов,  проездов к дворовым территориям  многоквартирных домов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реализацию программы в бюджете городского округа МО п. Михайловский в 2022 год было направлено 4 523,9тыс. рублей, исполнение 59,5% или 2 691,1тыс. рублей.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Неисполненные плановые назначения образовались по причине отсутствия потребности. </a:t>
                      </a:r>
                      <a:endParaRPr kumimoji="0" lang="ru-RU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0" lang="ru-RU" sz="14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694" marR="6169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3920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592998854"/>
              </p:ext>
            </p:extLst>
          </p:nvPr>
        </p:nvGraphicFramePr>
        <p:xfrm>
          <a:off x="691476" y="277813"/>
          <a:ext cx="7743586" cy="5515864"/>
        </p:xfrm>
        <a:graphic>
          <a:graphicData uri="http://schemas.openxmlformats.org/drawingml/2006/table">
            <a:tbl>
              <a:tblPr firstRow="1" firstCol="1" bandRow="1"/>
              <a:tblGrid>
                <a:gridCol w="7743586"/>
              </a:tblGrid>
              <a:tr h="528986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0" lang="ru-RU" sz="16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Муниципальная программа </a:t>
                      </a: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«Развитие местного самоуправления в муниципальном образовании  п. Михайловский Саратовской области на  2023-2025 годы»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</a:t>
                      </a: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ЦЕЛЬ: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выполнение органами местного самоуправления, а также муниципальными учреждениями, полномочий, определенных законодательством, в повышении качества и эффективности административно-управленческих процессов по созданию комфортных условий проживания в муниципальном образовании п.  Михайловский, повышении уровня удовлетворенности населения предоставляемыми муниципальными услугам.  Повышение эффективности деятельности органов исполнительной и законодательной власти за счёт использования информационно – коммуникационных технологий.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Достигнутые показатели: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степень укомплектованности органов местного самоуправления материально-техническими средствами для решения вопросов местного значения;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муниципальных служащих в администрации, муниципального образования п. Михайловский прошедших переподготовку и (или) повышение квалификации;</a:t>
                      </a:r>
                    </a:p>
                    <a:p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повышение уровня удовлетворенности населения предоставляемыми муниципальными услугами, содействие созданию комфортных условий проживания в муниципальном образовании п. Михайловский.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реализацию программы в бюджете городского округа МО п. Михайловский в 2023 год было направлено 8 323,9тыс. рублей, исполнение 100% или 8 323,9 тыс. рублей.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Муниципальная программа </a:t>
                      </a: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«Развитие дошкольного образования муниципального образования п. Михайловский Саратовской области на 2023-2025 годы»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</a:t>
                      </a: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ЦЕЛЬ: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обеспечение государственных гарантий на получение дошкольного образования и повышение качества образовательных услуг, предоставляемых населению системой дошкольного образования.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434" marR="5843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69683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440608410"/>
              </p:ext>
            </p:extLst>
          </p:nvPr>
        </p:nvGraphicFramePr>
        <p:xfrm>
          <a:off x="627529" y="233084"/>
          <a:ext cx="8148917" cy="6307455"/>
        </p:xfrm>
        <a:graphic>
          <a:graphicData uri="http://schemas.openxmlformats.org/drawingml/2006/table">
            <a:tbl>
              <a:tblPr firstRow="1" firstCol="1" bandRow="1"/>
              <a:tblGrid>
                <a:gridCol w="8148917"/>
              </a:tblGrid>
              <a:tr h="5727211">
                <a:tc>
                  <a:txBody>
                    <a:bodyPr/>
                    <a:lstStyle/>
                    <a:p>
                      <a:pPr algn="l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endParaRPr lang="ru-RU" sz="1200" spc="-3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endParaRPr lang="ru-RU" sz="1400" spc="-3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spc="-3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количество работников муниципальных учреждений  , заработная плата которых за полную отработку за месяц нормы рабочего времени и выполнение нормы труда (трудовых обязанностей) в 2023-2025 годах</a:t>
                      </a:r>
                      <a:endParaRPr lang="ru-RU" sz="14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spc="-3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ниже минимального размера оплаты труда – 0 человек;</a:t>
                      </a:r>
                      <a:endParaRPr lang="ru-RU" sz="1400" spc="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spc="-3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улучшение условий содержания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детей 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дошкольного возраста;</a:t>
                      </a:r>
                    </a:p>
                    <a:p>
                      <a:pPr marL="0" indent="0" algn="l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оснащение материально-технической базы учреждения энергосберегающим оборудованием и высокопрочными материалами за счет межбюджетных трансфертов, предоставляемых образовательным организациям за счет средств областного бюджета и местного бюджета .</a:t>
                      </a:r>
                    </a:p>
                    <a:p>
                      <a:pPr indent="209550">
                        <a:spcAft>
                          <a:spcPts val="0"/>
                        </a:spcAft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Достигнутые показатели: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удовлетворение потребности населения в услугах системы дошкольного образования;</a:t>
                      </a:r>
                    </a:p>
                    <a:p>
                      <a:pPr indent="209550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улучшение условий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содержания детей 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дошкольного возраста, развитие материально-технической базы;</a:t>
                      </a:r>
                    </a:p>
                    <a:p>
                      <a:pPr indent="209550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создание условий для повышения компетентности педагогических и руководящих кадров;</a:t>
                      </a:r>
                    </a:p>
                    <a:p>
                      <a:pPr indent="209550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обеспечение условий для реализации развивающих образовательных программ и внедрения независимой системы оценки качества дошкольного образования.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реализацию программы в бюджете городского округа МО п. Михайловский в 2023 год было направлено 17 405,4 тыс. рублей, исполнение 100% или 17 405,4 тыс. рублей.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Неисполненные плановые назначения образовались по причине отсутствия потребности.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Муниципальная программа </a:t>
                      </a: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«Развитие культуры в муниципальном образовании поселок Михайловский Саратовской области на 2022 - 2024 годы»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</a:t>
                      </a: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ЦЕЛЬ: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Сохранение и развитие культурного пространства муниципального образования поселок Михайловский Саратовской области.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Достигнутые показатели:</a:t>
                      </a:r>
                      <a:endParaRPr kumimoji="0" lang="ru-RU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Расширение и развитие различных форм культурно-досуговой деятельности населения;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Создание условий для творческой деятельности работников культуры;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Укрепление и модернизация  материально-технической базы учреждения культуры муниципального образования поселок   Михайловский Саратовской области;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224" marR="5322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7923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003232" cy="576064"/>
          </a:xfrm>
        </p:spPr>
        <p:txBody>
          <a:bodyPr/>
          <a:lstStyle/>
          <a:p>
            <a:pPr lvl="0" eaLnBrk="1" fontAlgn="ctr" hangingPunct="1">
              <a:spcBef>
                <a:spcPts val="0"/>
              </a:spcBef>
              <a:spcAft>
                <a:spcPts val="0"/>
              </a:spcAft>
            </a:pP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Анализ исполнения доходной части бюджета муниципального образования п. Михайловский Саратовской области за </a:t>
            </a:r>
            <a:r>
              <a:rPr lang="ru-RU" sz="1600" b="1" kern="1200" dirty="0" smtClean="0">
                <a:solidFill>
                  <a:srgbClr val="000000"/>
                </a:solidFill>
                <a:latin typeface="Times New Roman"/>
                <a:cs typeface="+mn-cs"/>
              </a:rPr>
              <a:t>2023 </a:t>
            </a: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год</a:t>
            </a:r>
            <a:b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</a:br>
            <a:endParaRPr lang="ru-RU" sz="1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622019028"/>
              </p:ext>
            </p:extLst>
          </p:nvPr>
        </p:nvGraphicFramePr>
        <p:xfrm>
          <a:off x="539552" y="655619"/>
          <a:ext cx="8201036" cy="557504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66501"/>
                <a:gridCol w="2182726"/>
                <a:gridCol w="640266"/>
                <a:gridCol w="616435"/>
                <a:gridCol w="616435"/>
                <a:gridCol w="616435"/>
                <a:gridCol w="616435"/>
                <a:gridCol w="616435"/>
                <a:gridCol w="614684"/>
                <a:gridCol w="614684"/>
              </a:tblGrid>
              <a:tr h="31673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2022 год (по состоянию на 01.01.2023г)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2023 года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01.01.2024г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(по состоянию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01.01.2024г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отклонения исполнения от плановых значений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183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назначениям 2023г.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</a:p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06961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9824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1 00 00000 00 0000 000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НАЛОГОВЫЕ И НЕНАЛОГОВЫЕ ДОХОДЫ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28 096,0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26 435,8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26 435,8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28 555,0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108,0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108,0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101,6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9824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1 01 00000 00 0000 000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НАЛОГИ НА ПРИБЫЛЬ, ДОХОДЫ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12 329,1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12 170,0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12 170,0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14 065,8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115,6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115,6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114,1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9824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1 01 02000 01 0000 110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доходы физических лиц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12 329,1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12 170,0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12 170,0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14 065,8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115,6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115,6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114,1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4067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1 03 00000 00 0000 000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НАЛОГИ НА ТОВАРЫ (РАБОТЫ, УСЛУГИ), РЕАЛИЗУЕМЫЕ НА ТЕРРИТОРИИ РОССИЙСКОЙ ФЕДЕРАЦИИ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3 253,6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3 090,4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3 090,4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3 410,5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110,4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110,4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104,8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9273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1 03 02230 01 0000 110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уплаты акцизов на дизельное топливо, подлежащие распределению между бюджетами субъектов Российской Федерации и местными бюджетами с учетом установленных дифференцированных нормативов отчислений в местные бюджеты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1 631,0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1 589,2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1 589,2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1 767,2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111,2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111,2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108,4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671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1 03 02240 01 0000 110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уплаты акцизов на моторные масла для дизельных и (или) карбюраторных (инжекторных) двигателей, подлежащие распределению между бюджетами субъектов Российской Федерации и местными бюджетами с учетом установленных дифференцированных нормативов отчислений в местные бюджеты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107,0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107,0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104,5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031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1 03 02250 01 0000 110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уплаты акцизов на автомобильный бензин, подлежащие распределению между бюджетами субъектов Российской Федерации и местными бюджетами с учетом установленных дифференцированных нормативов отчислений в местные бюджеты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1 800,9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1 675,6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1 675,6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1 826,5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313,5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109,0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101,4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4176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1 03 02260 01 0000 110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уплаты акцизов на прямогонный бензин, подлежащие распределению между бюджетами субъектов Российской Федерации и местными бюджетами с учетом установленных дифференцированных нормативов отчислений в местные бюджеты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-187,1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-183,0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-183,0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-192,4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105,1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105,1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102,8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9824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1 05 00000 00 0000 000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НАЛОГИ НА СОВОКУПНЫЙ ДОХОД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147,1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468,5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93,7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93,7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318,5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13924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1 05 02000 02 0000 110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Единый налог на вмененный доход для отдельных видов деятельности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-51,0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-3,1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00153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867470652"/>
              </p:ext>
            </p:extLst>
          </p:nvPr>
        </p:nvGraphicFramePr>
        <p:xfrm>
          <a:off x="595006" y="0"/>
          <a:ext cx="8113058" cy="7248843"/>
        </p:xfrm>
        <a:graphic>
          <a:graphicData uri="http://schemas.openxmlformats.org/drawingml/2006/table">
            <a:tbl>
              <a:tblPr firstRow="1" firstCol="1" bandRow="1"/>
              <a:tblGrid>
                <a:gridCol w="8113058"/>
              </a:tblGrid>
              <a:tr h="6645349">
                <a:tc>
                  <a:txBody>
                    <a:bodyPr/>
                    <a:lstStyle/>
                    <a:p>
                      <a:pPr>
                        <a:lnSpc>
                          <a:spcPts val="1415"/>
                        </a:lnSpc>
                        <a:spcAft>
                          <a:spcPts val="1000"/>
                        </a:spcAft>
                      </a:pPr>
                      <a:endParaRPr kumimoji="0" lang="ru-RU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ts val="1415"/>
                        </a:lnSpc>
                        <a:spcAft>
                          <a:spcPts val="1000"/>
                        </a:spcAft>
                      </a:pPr>
                      <a:r>
                        <a:rPr kumimoji="0" lang="en-US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</a:t>
                      </a:r>
                      <a:r>
                        <a:rPr kumimoji="0" lang="ru-RU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Достигнутые показатели:</a:t>
                      </a:r>
                      <a:r>
                        <a:rPr kumimoji="0" lang="ru-RU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</a:p>
                    <a:p>
                      <a:pPr>
                        <a:lnSpc>
                          <a:spcPts val="1415"/>
                        </a:lnSpc>
                        <a:spcAft>
                          <a:spcPts val="1000"/>
                        </a:spcAft>
                      </a:pPr>
                      <a:r>
                        <a:rPr lang="ru-RU" sz="1300" spc="-25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Инвентаризация объектов недвижимости. Межевание, постановка на кадастровый учет земельных участков; </a:t>
                      </a:r>
                      <a:endParaRPr lang="ru-RU" sz="13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415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0" i="0" u="none" strike="noStrike" kern="1200" cap="none" spc="-25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Содержание имущества казны;</a:t>
                      </a:r>
                      <a:r>
                        <a:rPr lang="ru-RU" sz="1300" spc="-25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Оценка муниципального имущества;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реализацию программы в бюджете городского округа МО п. Михайловский в 2023 год было направлено 4 345,3 тыс. рублей, исполнение 100% или 4 345,3 тыс. рублей.</a:t>
                      </a:r>
                      <a:r>
                        <a:rPr kumimoji="0" lang="ru-RU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Неисполненные плановые назначения образовались по причине отсутствия потребности.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ru-RU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Муниципальная программа </a:t>
                      </a:r>
                      <a:r>
                        <a:rPr lang="ru-RU" sz="13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«Развитие физической</a:t>
                      </a:r>
                      <a:r>
                        <a:rPr lang="ru-RU" sz="1300" b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культуры и спорта </a:t>
                      </a:r>
                      <a:r>
                        <a:rPr lang="ru-RU" sz="13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МО п. Михайловский Саратовской области на 2020 – 2022 годы»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en-US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</a:t>
                      </a:r>
                      <a:r>
                        <a:rPr kumimoji="0" lang="ru-RU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ЦЕЛЬ:</a:t>
                      </a:r>
                      <a:r>
                        <a:rPr kumimoji="0" lang="ru-RU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условий для занятий физической культурой и спортом населения муниципального образования п. Михайловский, создание условий для развития массового спорта.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US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</a:t>
                      </a:r>
                      <a:r>
                        <a:rPr kumimoji="0" lang="ru-RU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Достигнутые показатели:</a:t>
                      </a:r>
                      <a:r>
                        <a:rPr kumimoji="0" lang="ru-RU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Техническая поддержка работы. Повышения социального статуса и профессионального уровня тренеров и руководящих работников в области физической культуры и спорта. Отношение среднемесячной заработной платы тренеров спортивной школы к заработной плате в экономике.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Организация и проведение муниципальных физкультурных и спортивных мероприятий, посвященных праздничным и знаменательным датам.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Организация и проведение внутренних, межрайонных физкультурных и спортивно-массовых мероприятий, участие в областных и всероссийских спортивно-массовых мероприятиях разных социальных и возрастных групп населения.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Создание условий для развития игровых видов спорта среди населения.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Приобретение спортивного инвентаря.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Развитие информационных и коммуникационных технологий  в системе физической культуры и спорта.</a:t>
                      </a: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Доля населения области, систематически занимающегося физической культурой и спортом, в общей численности населения области в возрасте с 3 до 79 лет.</a:t>
                      </a: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Количество работников муниципальных учреждений (за исключением органов местного самоуправления), занятых на полную ставку, заработная плата которых за полную отработку за месяц нормы рабочего времени и выполнение нормы труда (трудовых обязательств) в 2022 году ниже минимального размера оплаты труда – 0 человека.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300" b="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kumimoji="0" lang="ru-RU" sz="13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415"/>
                        </a:lnSpc>
                        <a:spcAft>
                          <a:spcPts val="1000"/>
                        </a:spcAft>
                      </a:pPr>
                      <a:endParaRPr lang="ru-RU" sz="1300" spc="-25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lnSpc>
                          <a:spcPts val="1415"/>
                        </a:lnSpc>
                        <a:spcAft>
                          <a:spcPts val="1000"/>
                        </a:spcAft>
                        <a:buFontTx/>
                        <a:buChar char="-"/>
                      </a:pPr>
                      <a:endParaRPr lang="ru-RU" sz="13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491" marR="61491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5" name="Прямая соединительная линия 4"/>
          <p:cNvCxnSpPr>
            <a:cxnSpLocks noChangeShapeType="1"/>
          </p:cNvCxnSpPr>
          <p:nvPr/>
        </p:nvCxnSpPr>
        <p:spPr bwMode="auto">
          <a:xfrm>
            <a:off x="6311900" y="3616325"/>
            <a:ext cx="773113" cy="0"/>
          </a:xfrm>
          <a:prstGeom prst="line">
            <a:avLst/>
          </a:prstGeom>
          <a:noFill/>
          <a:ln w="889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="" xmlns:p14="http://schemas.microsoft.com/office/powerpoint/2010/main" val="87377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813430783"/>
              </p:ext>
            </p:extLst>
          </p:nvPr>
        </p:nvGraphicFramePr>
        <p:xfrm>
          <a:off x="522941" y="516834"/>
          <a:ext cx="8113058" cy="5027676"/>
        </p:xfrm>
        <a:graphic>
          <a:graphicData uri="http://schemas.openxmlformats.org/drawingml/2006/table">
            <a:tbl>
              <a:tblPr firstRow="1" firstCol="1" bandRow="1"/>
              <a:tblGrid>
                <a:gridCol w="8113058"/>
              </a:tblGrid>
              <a:tr h="47151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 реализацию программы в бюджете городского округа МО п. Михайловский в 2022 год было направлено 2811,0 тыс. рублей, исполнение 100% или 2811,0 тыс. рублей.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Неисполненные плановые назначения образовались по причине отсутствия потребности.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Муниципальная программа 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«Формирование комфортной городской среды на территории  муниципального образования п. Михайловский Саратовской области на 2018 – 2024 годы»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90"/>
                        </a:spcAft>
                      </a:pPr>
                      <a:r>
                        <a:rPr kumimoji="0" lang="en-US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ЦЕЛЬ: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Повышение уровня внешнего благоустройства, санитарного содержания дворовых территорий многоквартирных домов;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создание комфортных и безопасных условий проживания граждан.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90"/>
                        </a:spcAft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Достигнутые показатели:</a:t>
                      </a:r>
                      <a:endParaRPr kumimoji="0" lang="ru-RU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9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Улучшение технического состояния придомовых территорий многоквартирных домов;</a:t>
                      </a:r>
                      <a:endParaRPr lang="ru-RU" sz="1400" dirty="0" smtClean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поддержание санитарного порядка.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 реализацию программы в бюджете городского округа МО п. Михайловский в 2023 год было направлено 10 275,8 тыс. рублей, исполнение 100% или 10 275,8 тыс. рублей.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Муниципальная программа 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«Снижение рисков и смягчение последствий чрезвычайных ситуаций природного и техногенного характера на территории муниципального образования поселок Михайловский в 2023-2025 годах»</a:t>
                      </a:r>
                    </a:p>
                    <a:p>
                      <a:pPr indent="269875" algn="just">
                        <a:spcAft>
                          <a:spcPts val="0"/>
                        </a:spcAft>
                      </a:pPr>
                      <a:r>
                        <a:rPr kumimoji="0" lang="ru-RU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ЦЕЛЬ: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снижение рисков чрезвычайных ситуаций природного и техногенного характера;</a:t>
                      </a:r>
                    </a:p>
                    <a:p>
                      <a:pPr indent="269875"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сокращение количества погибших и пострадавших в чрезвычайных ситуациях природного и техногенного характера (далее – ЧС);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491" marR="61491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57392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>
            <a:cxnSpLocks noChangeShapeType="1"/>
          </p:cNvCxnSpPr>
          <p:nvPr/>
        </p:nvCxnSpPr>
        <p:spPr bwMode="auto">
          <a:xfrm>
            <a:off x="6311900" y="3616325"/>
            <a:ext cx="773113" cy="0"/>
          </a:xfrm>
          <a:prstGeom prst="line">
            <a:avLst/>
          </a:prstGeom>
          <a:noFill/>
          <a:ln w="889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99708433"/>
              </p:ext>
            </p:extLst>
          </p:nvPr>
        </p:nvGraphicFramePr>
        <p:xfrm>
          <a:off x="457200" y="2194560"/>
          <a:ext cx="8092437" cy="4099619"/>
        </p:xfrm>
        <a:graphic>
          <a:graphicData uri="http://schemas.openxmlformats.org/drawingml/2006/table">
            <a:tbl>
              <a:tblPr firstRow="1" firstCol="1" bandRow="1"/>
              <a:tblGrid>
                <a:gridCol w="8092437"/>
              </a:tblGrid>
              <a:tr h="40996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491" marR="61491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7591"/>
            <a:ext cx="8229600" cy="5430371"/>
          </a:xfrm>
        </p:spPr>
        <p:txBody>
          <a:bodyPr/>
          <a:lstStyle/>
          <a:p>
            <a:pPr indent="269875">
              <a:spcAft>
                <a:spcPts val="0"/>
              </a:spcAft>
            </a:pPr>
            <a:endParaRPr lang="ru-RU" sz="12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269875">
              <a:spcAft>
                <a:spcPts val="0"/>
              </a:spcAft>
            </a:pPr>
            <a:r>
              <a:rPr lang="ru-RU" sz="13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повышение </a:t>
            </a:r>
            <a:r>
              <a:rPr lang="ru-RU" sz="1300" dirty="0">
                <a:latin typeface="Times New Roman" pitchFamily="18" charset="0"/>
                <a:ea typeface="Times New Roman"/>
                <a:cs typeface="Times New Roman" pitchFamily="18" charset="0"/>
              </a:rPr>
              <a:t>безопасности населения от угроз природного и техногенного характера, а также обеспечение необходимых условий для безопасности жизнедеятельности и предотвращение экономического ущерба  от ЧС, устойчивого социально-экономического развития  района, снижения количества пожаров, гибели людей на пожарах, обеспечения безопасности людей на водных объектах;</a:t>
            </a:r>
          </a:p>
          <a:p>
            <a:pPr indent="269875">
              <a:spcAft>
                <a:spcPts val="0"/>
              </a:spcAft>
            </a:pPr>
            <a:r>
              <a:rPr lang="ru-RU" sz="1300" dirty="0">
                <a:latin typeface="Times New Roman" pitchFamily="18" charset="0"/>
                <a:ea typeface="Times New Roman"/>
                <a:cs typeface="Times New Roman" pitchFamily="18" charset="0"/>
              </a:rPr>
              <a:t>повышение оперативности реагирования на угрозы или возникновение ЧС, пожара, происшествия на воде;</a:t>
            </a:r>
          </a:p>
          <a:p>
            <a:pPr indent="269875">
              <a:spcAft>
                <a:spcPts val="0"/>
              </a:spcAft>
            </a:pPr>
            <a:r>
              <a:rPr lang="ru-RU" sz="1300" dirty="0">
                <a:latin typeface="Times New Roman" pitchFamily="18" charset="0"/>
                <a:ea typeface="Times New Roman"/>
                <a:cs typeface="Times New Roman" pitchFamily="18" charset="0"/>
              </a:rPr>
              <a:t>эффективности взаимодействия привлекаемых сил и средств постоянной готовности</a:t>
            </a:r>
            <a:r>
              <a:rPr lang="ru-RU" sz="13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</a:p>
          <a:p>
            <a:pPr marL="0" lvl="0" indent="0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690"/>
              </a:spcAft>
              <a:buNone/>
            </a:pPr>
            <a:r>
              <a:rPr lang="en-US" sz="1300" b="1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1300" b="1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Достигнутые показатели:</a:t>
            </a:r>
            <a:r>
              <a:rPr lang="ru-RU" sz="1300" kern="12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endParaRPr lang="ru-RU" sz="1300" kern="1200" dirty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indent="269875" algn="just">
              <a:spcAft>
                <a:spcPts val="0"/>
              </a:spcAft>
            </a:pPr>
            <a:r>
              <a:rPr lang="ru-RU" sz="13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300" dirty="0">
                <a:latin typeface="Times New Roman" pitchFamily="18" charset="0"/>
                <a:ea typeface="Times New Roman"/>
                <a:cs typeface="Times New Roman" pitchFamily="18" charset="0"/>
              </a:rPr>
              <a:t>Развитие систем оповещения населения муниципального образования п.  Михайловский.</a:t>
            </a:r>
          </a:p>
          <a:p>
            <a:pPr indent="269875" algn="just">
              <a:spcAft>
                <a:spcPts val="0"/>
              </a:spcAft>
            </a:pPr>
            <a:r>
              <a:rPr lang="ru-RU" sz="13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300" dirty="0">
                <a:latin typeface="Times New Roman" pitchFamily="18" charset="0"/>
                <a:ea typeface="Times New Roman"/>
                <a:cs typeface="Times New Roman" pitchFamily="18" charset="0"/>
              </a:rPr>
              <a:t>Развитие материально-технической базы аварийно-спасательных служб и нештатных аварийно-спасательных формирований (далее – НАСФ) муниципального образования п.  Михайловский.</a:t>
            </a:r>
          </a:p>
          <a:p>
            <a:pPr indent="269875" algn="just">
              <a:spcAft>
                <a:spcPts val="0"/>
              </a:spcAft>
            </a:pPr>
            <a:r>
              <a:rPr lang="ru-RU" sz="13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300" dirty="0">
                <a:latin typeface="Times New Roman" pitchFamily="18" charset="0"/>
                <a:ea typeface="Times New Roman"/>
                <a:cs typeface="Times New Roman" pitchFamily="18" charset="0"/>
              </a:rPr>
              <a:t>Развитие местной системы региональной подсистемы Общероссийской комплексной системы информирования и оповещения населения в местах массового пребывания людей на территории Саратовской области. </a:t>
            </a:r>
          </a:p>
          <a:p>
            <a:r>
              <a:rPr lang="ru-RU" sz="13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300" dirty="0">
                <a:latin typeface="Times New Roman" pitchFamily="18" charset="0"/>
                <a:ea typeface="Times New Roman"/>
                <a:cs typeface="Times New Roman" pitchFamily="18" charset="0"/>
              </a:rPr>
              <a:t>Совершенствование системы мониторинга и прогнозирования чрезвычайных ситуаций природного и техногенного характера.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300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реализацию программы в бюджете городского округа МО п. Михайловский в </a:t>
            </a:r>
            <a:r>
              <a:rPr lang="ru-RU" sz="1300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300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 было направлено </a:t>
            </a:r>
            <a:r>
              <a:rPr lang="ru-RU" sz="1300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5 114,1тыс</a:t>
            </a:r>
            <a:r>
              <a:rPr lang="ru-RU" sz="1300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рублей, исполнение </a:t>
            </a:r>
            <a:r>
              <a:rPr lang="ru-RU" sz="1300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100% </a:t>
            </a:r>
            <a:r>
              <a:rPr lang="ru-RU" sz="1300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1300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5 114,1тыс</a:t>
            </a:r>
            <a:r>
              <a:rPr lang="ru-RU" sz="1300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рублей.</a:t>
            </a:r>
            <a:r>
              <a:rPr lang="ru-RU" sz="1300" kern="12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endParaRPr lang="ru-RU" sz="1300" kern="1200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300" b="1" i="1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Муниципальная </a:t>
            </a:r>
            <a:r>
              <a:rPr lang="ru-RU" sz="1300" b="1" i="1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13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«</a:t>
            </a:r>
            <a:r>
              <a:rPr lang="ru-RU" sz="1300" b="1" dirty="0">
                <a:latin typeface="Times New Roman" pitchFamily="18" charset="0"/>
                <a:ea typeface="Times New Roman"/>
                <a:cs typeface="Times New Roman" pitchFamily="18" charset="0"/>
              </a:rPr>
              <a:t>Благоустройство территории муниципального образования поселок Михайловский Саратовской области на </a:t>
            </a:r>
            <a:r>
              <a:rPr lang="ru-RU" sz="13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2022-2026 </a:t>
            </a:r>
            <a:r>
              <a:rPr lang="ru-RU" sz="1300" b="1" dirty="0">
                <a:latin typeface="Times New Roman" pitchFamily="18" charset="0"/>
                <a:ea typeface="Times New Roman"/>
                <a:cs typeface="Times New Roman" pitchFamily="18" charset="0"/>
              </a:rPr>
              <a:t>годы</a:t>
            </a:r>
            <a:r>
              <a:rPr lang="ru-RU" sz="13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»</a:t>
            </a:r>
          </a:p>
          <a:p>
            <a:pPr algn="just">
              <a:spcAft>
                <a:spcPts val="0"/>
              </a:spcAft>
            </a:pPr>
            <a:r>
              <a:rPr lang="ru-RU" sz="1300" b="1" i="1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1300" b="1" i="1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3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300" dirty="0">
                <a:latin typeface="Times New Roman" pitchFamily="18" charset="0"/>
                <a:ea typeface="Times New Roman"/>
                <a:cs typeface="Times New Roman" pitchFamily="18" charset="0"/>
              </a:rPr>
              <a:t>Повышение уровня благоустройства и развития территории муниципального образования поселок Михайловский, способствующего комфортной жизнедеятельности населения</a:t>
            </a:r>
            <a:r>
              <a:rPr lang="ru-RU" sz="13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</a:p>
          <a:p>
            <a:pPr lvl="0">
              <a:spcAft>
                <a:spcPts val="0"/>
              </a:spcAft>
            </a:pPr>
            <a:r>
              <a:rPr lang="ru-RU" sz="1300" b="1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Достигнутые </a:t>
            </a:r>
            <a:r>
              <a:rPr lang="ru-RU" sz="1300" b="1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показатели:</a:t>
            </a:r>
            <a:r>
              <a:rPr lang="ru-RU" sz="1300" kern="12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3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Комплексное благоустройство территории: улучшение </a:t>
            </a:r>
            <a:r>
              <a:rPr lang="ru-RU" sz="13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санитарно</a:t>
            </a:r>
            <a:r>
              <a:rPr lang="ru-RU" sz="13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- эпидемиологического состояния территории, освещение улиц, уборка территории,  зеленых насаждений и занимаемых ими территорий, установка малых архитектурных форм, озеленение территории.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300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реализацию программы в бюджете городского округа МО п. Михайловский в </a:t>
            </a:r>
            <a:r>
              <a:rPr lang="ru-RU" sz="1300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300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 было направлено </a:t>
            </a:r>
            <a:r>
              <a:rPr lang="ru-RU" sz="1300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3 057,8тыс</a:t>
            </a:r>
            <a:r>
              <a:rPr lang="ru-RU" sz="1300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рублей, исполнение 100% или </a:t>
            </a:r>
            <a:r>
              <a:rPr lang="ru-RU" sz="1300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3 051,8тыс</a:t>
            </a:r>
            <a:r>
              <a:rPr lang="ru-RU" sz="1300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рублей.</a:t>
            </a:r>
            <a:r>
              <a:rPr lang="ru-RU" sz="1300" kern="12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</a:p>
          <a:p>
            <a:pPr algn="just">
              <a:spcAft>
                <a:spcPts val="0"/>
              </a:spcAft>
            </a:pPr>
            <a:endParaRPr lang="ru-RU" sz="1200" dirty="0">
              <a:latin typeface="Times New Roman"/>
              <a:ea typeface="Times New Roman"/>
            </a:endParaRP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ru-RU" sz="1200" kern="1200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844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65761"/>
            <a:ext cx="8229600" cy="5144493"/>
          </a:xfrm>
        </p:spPr>
        <p:txBody>
          <a:bodyPr/>
          <a:lstStyle/>
          <a:p>
            <a:pPr marL="0" lvl="0" indent="0" eaLnBrk="1" fontAlgn="b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i="1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Муниципальная </a:t>
            </a:r>
            <a:r>
              <a:rPr lang="ru-RU" sz="1400" b="1" i="1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программа</a:t>
            </a:r>
            <a:r>
              <a:rPr lang="ru-RU" sz="1400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«Поддержка </a:t>
            </a:r>
            <a:r>
              <a:rPr lang="ru-RU" sz="1400" b="1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 развитие печатного средства массовой информации муниципального образования поселок  Михайловский Саратовской области муниципального учреждения "Редакция газеты "Михайловские новости" муниципального образования поселок Михайловский Саратовской области на </a:t>
            </a:r>
            <a:r>
              <a:rPr lang="ru-RU" sz="1400" b="1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b="1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400" b="1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годы»</a:t>
            </a:r>
          </a:p>
          <a:p>
            <a:pPr marL="0" lvl="0" indent="0" eaLnBrk="1" fontAlgn="b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1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400" b="1" i="1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развитие 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печатного СМИ МУ «Редакция газеты «Михайловские новости» в 2021 - 2023 годах, повышение его привлекательности для читателя </a:t>
            </a:r>
            <a:r>
              <a:rPr lang="ru-RU" sz="1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ru-RU" sz="1400" kern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sz="1400" b="1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b="1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Достигнутые показатели</a:t>
            </a:r>
            <a:r>
              <a:rPr lang="ru-RU" sz="1400" b="1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400" kern="1200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>
              <a:spcAft>
                <a:spcPts val="0"/>
              </a:spcAft>
            </a:pPr>
            <a:r>
              <a:rPr lang="ru-RU" sz="1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увеличение 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тиража на 2 %;</a:t>
            </a:r>
          </a:p>
          <a:p>
            <a:pPr marL="0" indent="0"/>
            <a:r>
              <a:rPr lang="ru-RU" sz="1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улучшение материально-технической базы </a:t>
            </a:r>
            <a:endParaRPr lang="ru-RU" sz="1400" kern="1200" dirty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400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реализацию программы в бюджете городского округа МО п. Михайловский в </a:t>
            </a:r>
            <a:r>
              <a:rPr lang="ru-RU" sz="1400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 было направлено </a:t>
            </a:r>
            <a:r>
              <a:rPr lang="ru-RU" sz="1400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2 241,3 </a:t>
            </a:r>
            <a:r>
              <a:rPr lang="ru-RU" sz="1400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тыс. рублей, исполнение </a:t>
            </a:r>
            <a:r>
              <a:rPr lang="ru-RU" sz="1400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100% </a:t>
            </a:r>
            <a:r>
              <a:rPr lang="ru-RU" sz="1400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1400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2 241,3 </a:t>
            </a:r>
            <a:r>
              <a:rPr lang="ru-RU" sz="1400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тыс. рублей.</a:t>
            </a:r>
            <a:r>
              <a:rPr lang="ru-RU" sz="1400" kern="12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endParaRPr lang="ru-RU" sz="1400" b="1" kern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ts val="0"/>
              </a:spcAft>
            </a:pPr>
            <a:endParaRPr lang="ru-RU" sz="1400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 eaLnBrk="1" fontAlgn="b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i="1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Муниципальная </a:t>
            </a:r>
            <a:r>
              <a:rPr lang="ru-RU" sz="1400" b="1" i="1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программа</a:t>
            </a:r>
            <a:r>
              <a:rPr lang="ru-RU" sz="1400" b="1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«Благоустройство </a:t>
            </a:r>
            <a:r>
              <a:rPr lang="ru-RU" sz="1400" b="1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территории муниципального образования поселок Михайловский Саратовской области на </a:t>
            </a:r>
            <a:r>
              <a:rPr lang="ru-RU" sz="1400" b="1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2023-2025 годы»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en-US" sz="1400" b="1" i="1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400" b="1" i="1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Повышение уровня благоустройства и развития территории муниципального образования поселок Михайловский, способствующего комфортной жизнедеятельности населения</a:t>
            </a:r>
            <a:r>
              <a:rPr lang="ru-RU" sz="1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</a:p>
          <a:p>
            <a:pPr marL="0" lvl="0" indent="0">
              <a:spcAft>
                <a:spcPts val="0"/>
              </a:spcAft>
              <a:buNone/>
            </a:pPr>
            <a:r>
              <a:rPr lang="en-US" sz="1400" b="1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b="1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Достигнутые показатели</a:t>
            </a:r>
            <a:r>
              <a:rPr lang="ru-RU" sz="1400" b="1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400" kern="1200" dirty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>
              <a:spcAft>
                <a:spcPts val="0"/>
              </a:spcAft>
            </a:pP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Комплексное благоустройство территории: улучшение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санитарно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- эпидемиологического состояния территории, освещение улиц, уборка территории,  зеленых насаждений и занимаемых ими территорий, установка малых архитектурных форм, озеленение </a:t>
            </a:r>
            <a:r>
              <a:rPr lang="ru-RU" sz="1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территории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400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реализацию программы в бюджете городского округа МО п. Михайловский в </a:t>
            </a:r>
            <a:r>
              <a:rPr lang="ru-RU" sz="1400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 было направлено </a:t>
            </a:r>
            <a:r>
              <a:rPr lang="ru-RU" sz="1400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3 663,6 </a:t>
            </a:r>
            <a:r>
              <a:rPr lang="ru-RU" sz="1400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тыс. рублей, исполнение </a:t>
            </a:r>
            <a:r>
              <a:rPr lang="ru-RU" sz="1400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96,7% </a:t>
            </a:r>
            <a:r>
              <a:rPr lang="ru-RU" sz="1400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1400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3 541,5 </a:t>
            </a:r>
            <a:r>
              <a:rPr lang="ru-RU" sz="1400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тыс. рублей.</a:t>
            </a:r>
            <a:r>
              <a:rPr lang="ru-RU" sz="1400" kern="12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endParaRPr lang="ru-RU" sz="1400" b="1" kern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eaLnBrk="1" fontAlgn="b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i="1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Муниципальная </a:t>
            </a:r>
            <a:r>
              <a:rPr lang="ru-RU" sz="1400" b="1" i="1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программа</a:t>
            </a:r>
            <a:r>
              <a:rPr lang="ru-RU" sz="1400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«Управление </a:t>
            </a:r>
            <a:r>
              <a:rPr lang="ru-RU" sz="1400" b="1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имуществом муниципального образования п. Михайловский на </a:t>
            </a:r>
            <a:r>
              <a:rPr lang="ru-RU" sz="1400" b="1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2023-2025 годы»</a:t>
            </a:r>
          </a:p>
          <a:p>
            <a:pPr marL="0" indent="0">
              <a:spcAft>
                <a:spcPts val="0"/>
              </a:spcAft>
            </a:pPr>
            <a:endParaRPr lang="ru-RU" sz="1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>
              <a:spcAft>
                <a:spcPts val="0"/>
              </a:spcAft>
            </a:pPr>
            <a:endParaRPr lang="ru-RU" sz="1200" dirty="0">
              <a:latin typeface="Times New Roman"/>
              <a:ea typeface="Times New Roman"/>
            </a:endParaRPr>
          </a:p>
          <a:p>
            <a:pPr marL="0" lvl="0" indent="0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690"/>
              </a:spcAft>
              <a:buNone/>
            </a:pPr>
            <a:endParaRPr lang="ru-RU" sz="1200" kern="1200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8451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5517"/>
            <a:ext cx="8229600" cy="5144493"/>
          </a:xfrm>
        </p:spPr>
        <p:txBody>
          <a:bodyPr/>
          <a:lstStyle/>
          <a:p>
            <a:pPr marL="0" indent="0">
              <a:spcAft>
                <a:spcPts val="0"/>
              </a:spcAft>
            </a:pPr>
            <a:endParaRPr lang="ru-RU" sz="1200" dirty="0" smtClean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</a:pPr>
            <a:endParaRPr lang="ru-RU" sz="1200" dirty="0">
              <a:latin typeface="Times New Roman"/>
              <a:ea typeface="Times New Roman"/>
            </a:endParaRPr>
          </a:p>
          <a:p>
            <a:pPr marL="0" lvl="0" indent="0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690"/>
              </a:spcAft>
              <a:buNone/>
            </a:pPr>
            <a:r>
              <a:rPr lang="en-US" sz="1400" b="1" i="1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400" b="1" i="1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создание    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полного    и    достоверного    реестра    казны </a:t>
            </a:r>
            <a:r>
              <a:rPr lang="ru-RU" sz="1400" spc="-25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муниципального образования  поселок Михайловский; </a:t>
            </a:r>
            <a:r>
              <a:rPr lang="ru-RU" sz="1400" spc="-2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создание   условий   для   эффективного   использования   и </a:t>
            </a:r>
            <a:r>
              <a:rPr lang="ru-RU" sz="1400" spc="-15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вовлечения в хозяйственный оборот объектов недвижимости, </a:t>
            </a:r>
            <a:r>
              <a:rPr lang="ru-RU" sz="1400" spc="-25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свободных земельных участков, бесхозяйного </a:t>
            </a:r>
            <a:r>
              <a:rPr lang="ru-RU" sz="1400" spc="-25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имущества</a:t>
            </a:r>
            <a:endParaRPr lang="ru-RU" sz="1400" spc="-25" dirty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>
              <a:spcAft>
                <a:spcPts val="0"/>
              </a:spcAft>
            </a:pPr>
            <a:r>
              <a:rPr lang="en-US" sz="1400" b="1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b="1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Достигнутые показатели:</a:t>
            </a:r>
            <a:r>
              <a:rPr lang="ru-RU" sz="1400" kern="12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endParaRPr lang="ru-RU" sz="1400" kern="1200" dirty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 algn="just">
              <a:lnSpc>
                <a:spcPts val="1510"/>
              </a:lnSpc>
              <a:spcBef>
                <a:spcPts val="70"/>
              </a:spcBef>
              <a:spcAft>
                <a:spcPts val="0"/>
              </a:spcAft>
              <a:buFont typeface="Arial"/>
              <a:buChar char="*"/>
              <a:tabLst>
                <a:tab pos="454025" algn="l"/>
              </a:tabLst>
            </a:pPr>
            <a:r>
              <a:rPr lang="ru-RU" sz="1400" spc="5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актуализация  Реестра  муниципального  имущества МО п. Михайловский     сведениями     об     объектах </a:t>
            </a:r>
            <a:r>
              <a:rPr lang="ru-RU" sz="1400" spc="-5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недвижимого имущества;</a:t>
            </a:r>
            <a:endParaRPr lang="ru-RU" sz="1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 algn="just">
              <a:lnSpc>
                <a:spcPts val="1510"/>
              </a:lnSpc>
              <a:spcBef>
                <a:spcPts val="50"/>
              </a:spcBef>
              <a:spcAft>
                <a:spcPts val="0"/>
              </a:spcAft>
              <a:buFont typeface="Arial"/>
              <a:buChar char="*"/>
              <a:tabLst>
                <a:tab pos="454025" algn="l"/>
              </a:tabLst>
            </a:pPr>
            <a:r>
              <a:rPr lang="ru-RU" sz="1400" spc="35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выявление муниципального имущества МО п.  Михайловский</a:t>
            </a:r>
            <a:r>
              <a:rPr lang="ru-RU" sz="1400" spc="1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  не   используемое   для  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решения вопросов местного значения;</a:t>
            </a:r>
            <a:endParaRPr lang="ru-RU" sz="1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 algn="just">
              <a:lnSpc>
                <a:spcPts val="1510"/>
              </a:lnSpc>
              <a:spcBef>
                <a:spcPts val="70"/>
              </a:spcBef>
              <a:spcAft>
                <a:spcPts val="0"/>
              </a:spcAft>
              <a:buFont typeface="Arial"/>
              <a:buChar char="*"/>
              <a:tabLst>
                <a:tab pos="454025" algn="l"/>
              </a:tabLst>
            </a:pPr>
            <a:r>
              <a:rPr lang="ru-RU" sz="1400" spc="-5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обеспечение   выполнения   Программы   приватизации муниципального имущества;</a:t>
            </a:r>
            <a:endParaRPr lang="ru-RU" sz="1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>
              <a:lnSpc>
                <a:spcPts val="1510"/>
              </a:lnSpc>
              <a:spcBef>
                <a:spcPts val="50"/>
              </a:spcBef>
              <a:spcAft>
                <a:spcPts val="0"/>
              </a:spcAft>
              <a:buFont typeface="Arial"/>
              <a:buChar char="*"/>
              <a:tabLst>
                <a:tab pos="454025" algn="l"/>
              </a:tabLst>
            </a:pPr>
            <a:r>
              <a:rPr lang="ru-RU" sz="1400" spc="1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обеспечение    </a:t>
            </a:r>
            <a:r>
              <a:rPr lang="ru-RU" sz="1400" spc="1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сохранности,    учета    и    эффективного </a:t>
            </a:r>
            <a:r>
              <a:rPr lang="ru-RU" sz="1400" spc="-5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использования   имущества муниципальной   казны МО п.  Михайловский Саратовской  области.</a:t>
            </a:r>
            <a:endParaRPr lang="ru-RU" sz="1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 algn="just">
              <a:lnSpc>
                <a:spcPts val="1510"/>
              </a:lnSpc>
              <a:spcBef>
                <a:spcPts val="50"/>
              </a:spcBef>
              <a:spcAft>
                <a:spcPts val="0"/>
              </a:spcAft>
              <a:buFont typeface="Arial"/>
              <a:buChar char="*"/>
              <a:tabLst>
                <a:tab pos="454025" algn="l"/>
              </a:tabLst>
            </a:pPr>
            <a:r>
              <a:rPr lang="ru-RU" sz="1400" spc="-5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содержание объектов казны муниципального образования.</a:t>
            </a:r>
            <a:endParaRPr lang="ru-RU" sz="1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/>
            <a:r>
              <a:rPr lang="ru-RU" sz="1400" spc="15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spc="15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сокращение расходов на содержание муниципального</a:t>
            </a:r>
            <a:br>
              <a:rPr lang="ru-RU" sz="1400" spc="15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400" spc="-2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имущества</a:t>
            </a:r>
            <a:r>
              <a:rPr lang="ru-RU" sz="1400" spc="-2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400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реализацию программы в бюджете городского округа МО п. Михайловский в </a:t>
            </a:r>
            <a:r>
              <a:rPr lang="ru-RU" sz="1400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 было направлено </a:t>
            </a:r>
            <a:r>
              <a:rPr lang="ru-RU" sz="1400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5 220,2,9 тыс</a:t>
            </a:r>
            <a:r>
              <a:rPr lang="ru-RU" sz="1400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рублей, исполнение </a:t>
            </a:r>
            <a:r>
              <a:rPr lang="ru-RU" sz="1400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94,6% </a:t>
            </a:r>
            <a:r>
              <a:rPr lang="ru-RU" sz="1400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1400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4 938,1тыс</a:t>
            </a:r>
            <a:r>
              <a:rPr lang="ru-RU" sz="1400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рублей.</a:t>
            </a:r>
            <a:r>
              <a:rPr lang="ru-RU" sz="1400" kern="12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Неисполненные плановые назначения образовались по причине отсутствия потребности. 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400" b="1" i="1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Муниципальная </a:t>
            </a:r>
            <a:r>
              <a:rPr lang="ru-RU" sz="1400" b="1" i="1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программа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b="1" dirty="0">
                <a:latin typeface="Times New Roman" pitchFamily="18" charset="0"/>
                <a:ea typeface="Times New Roman"/>
                <a:cs typeface="Times New Roman" pitchFamily="18" charset="0"/>
              </a:rPr>
              <a:t>«Поддержка и развитие общего образования  п. Михайловский Саратовской области муниципального общеобразовательного учреждения «Средняя общеобразовательная школа МО п. Михайловский » на 2023-2025 годы» </a:t>
            </a:r>
            <a:endParaRPr lang="ru-RU" sz="1400" b="1" kern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i="1" kern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1400" b="1" i="1" kern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Обеспечение комплексной модернизации системы общего образования и создание условий для обеспечения современного качества образования</a:t>
            </a:r>
            <a:endParaRPr lang="ru-RU" sz="1400" kern="1200" dirty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91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332" y="189782"/>
            <a:ext cx="8250071" cy="5343362"/>
          </a:xfrm>
        </p:spPr>
        <p:txBody>
          <a:bodyPr/>
          <a:lstStyle/>
          <a:p>
            <a:pPr marL="0" lvl="0" indent="0">
              <a:spcAft>
                <a:spcPts val="0"/>
              </a:spcAft>
            </a:pPr>
            <a:r>
              <a:rPr lang="en-US" sz="1300" b="1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300" b="1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Достигнутые показатели</a:t>
            </a:r>
            <a:r>
              <a:rPr lang="ru-RU" sz="1300" b="1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300" kern="1200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  <a:cs typeface="Times New Roman"/>
              </a:rPr>
              <a:t>Совершенствование кадрового ресурса ОО;</a:t>
            </a:r>
            <a:endParaRPr lang="ru-RU" sz="11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  <a:cs typeface="Times New Roman"/>
              </a:rPr>
              <a:t>Создание </a:t>
            </a:r>
            <a:r>
              <a:rPr lang="ru-RU" sz="1200" dirty="0">
                <a:latin typeface="Times New Roman"/>
                <a:ea typeface="Times New Roman"/>
                <a:cs typeface="Times New Roman"/>
              </a:rPr>
              <a:t>эффективной и доступной образовательной среды;</a:t>
            </a:r>
            <a:endParaRPr lang="ru-RU" sz="11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  <a:cs typeface="Times New Roman"/>
              </a:rPr>
              <a:t>Развитие </a:t>
            </a:r>
            <a:r>
              <a:rPr lang="ru-RU" sz="1200" dirty="0">
                <a:latin typeface="Times New Roman"/>
                <a:ea typeface="Times New Roman"/>
                <a:cs typeface="Times New Roman"/>
              </a:rPr>
              <a:t>школьной инфраструктуры </a:t>
            </a:r>
            <a:r>
              <a:rPr lang="ru-RU" sz="1200" dirty="0" smtClean="0">
                <a:latin typeface="Times New Roman"/>
                <a:ea typeface="Times New Roman"/>
                <a:cs typeface="Times New Roman"/>
              </a:rPr>
              <a:t>здоровье сбережения</a:t>
            </a:r>
            <a:r>
              <a:rPr lang="ru-RU" sz="1200" dirty="0">
                <a:latin typeface="Times New Roman"/>
                <a:ea typeface="Times New Roman"/>
                <a:cs typeface="Times New Roman"/>
              </a:rPr>
              <a:t>, здорового образа жизни, физической культуры и спорта, улучшение качества питания учащихся;</a:t>
            </a:r>
            <a:endParaRPr lang="ru-RU" sz="11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  <a:cs typeface="Times New Roman"/>
              </a:rPr>
              <a:t>Организация  </a:t>
            </a:r>
            <a:r>
              <a:rPr lang="ru-RU" sz="1200" dirty="0">
                <a:latin typeface="Times New Roman"/>
                <a:ea typeface="Times New Roman"/>
                <a:cs typeface="Times New Roman"/>
              </a:rPr>
              <a:t>системы поддержки одаренных детей;</a:t>
            </a:r>
            <a:endParaRPr lang="ru-RU" sz="11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  <a:cs typeface="Times New Roman"/>
              </a:rPr>
              <a:t>Развитие </a:t>
            </a:r>
            <a:r>
              <a:rPr lang="ru-RU" sz="1200" dirty="0">
                <a:latin typeface="Times New Roman"/>
                <a:ea typeface="Times New Roman"/>
                <a:cs typeface="Times New Roman"/>
              </a:rPr>
              <a:t>самостоятельности ОО;</a:t>
            </a:r>
            <a:endParaRPr lang="ru-RU" sz="11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  <a:cs typeface="Times New Roman"/>
              </a:rPr>
              <a:t>Совершенствование </a:t>
            </a:r>
            <a:r>
              <a:rPr lang="ru-RU" sz="1200" dirty="0">
                <a:latin typeface="Times New Roman"/>
                <a:ea typeface="Times New Roman"/>
                <a:cs typeface="Times New Roman"/>
              </a:rPr>
              <a:t>муниципального финансового и экономического механизма развития системы образования: норматива подушевого финансирования, системы оплаты труда, ориентированной на результат и качество профессиональной </a:t>
            </a:r>
            <a:r>
              <a:rPr lang="ru-RU" sz="1200" dirty="0" smtClean="0">
                <a:latin typeface="Times New Roman"/>
                <a:ea typeface="Times New Roman"/>
                <a:cs typeface="Times New Roman"/>
              </a:rPr>
              <a:t>деятельности.</a:t>
            </a:r>
            <a:endParaRPr lang="ru-RU" sz="1100" dirty="0">
              <a:latin typeface="Calibri"/>
              <a:ea typeface="Times New Roman"/>
              <a:cs typeface="Times New Roman"/>
            </a:endParaRP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реализацию программы в бюджете городского округа МО п. Михайловский в </a:t>
            </a:r>
            <a:r>
              <a:rPr lang="ru-RU" sz="1200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было направлено </a:t>
            </a:r>
            <a:r>
              <a:rPr lang="ru-RU" sz="1200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33 627,4тыс</a:t>
            </a: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рублей, исполнение </a:t>
            </a:r>
            <a:r>
              <a:rPr lang="ru-RU" sz="1200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99,9% </a:t>
            </a: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1200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33 619,6 </a:t>
            </a: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рублей.</a:t>
            </a:r>
            <a:r>
              <a:rPr lang="ru-RU" sz="1200" kern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3079" y="3131388"/>
            <a:ext cx="8376249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</a:t>
            </a:r>
            <a:r>
              <a:rPr lang="ru-RU" sz="1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«Профилактика терроризма и экстремизма в МО п. Михайловский на 2023-2025 годы»</a:t>
            </a:r>
          </a:p>
          <a:p>
            <a:endParaRPr lang="ru-RU" sz="1200" b="1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r>
              <a:rPr lang="en-US" sz="12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        </a:t>
            </a:r>
            <a:r>
              <a:rPr lang="ru-RU" sz="12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Цель;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реализация государственной политики  в  области профилактики   терроризма   и   экстремизма   в Российской Федерации;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совершенствование системы профилактических  мерам антитеррористической    и анти экстремистской направленности;                                                  предупреждение        террористических        и экстремистских   проявлений    на    территории МО П. Михайловский;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укрепление межнационального согласия;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достижение взаимопонимания и взаимного уважения в  вопросах  межэтнического  и   межкультурного сотрудничества.</a:t>
            </a:r>
          </a:p>
          <a:p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Достигнутые показатели: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повышение уровня взаимодействия   структурных подразделений администрации МО п. Михайловский по  профилактике  терроризма  и экстремизма;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сведение к  минимуму  проявлений  терроризма  и экстремизма на территории МО п.Михайловский;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усиление   антитеррористической    защищенности объектов социальной сферы;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привлечение     граждан,      негосударственных структур,  в  том  числе  СМИ  и   общественных организаций,   для   обеспечения   максимальной эффективности  деятельности   по   профилактике проявлений терроризма и экстремизма;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проведение   воспитательной,   пропагандистской работы с населением,  направленной  на предупреждение        террористической        и экстремистской     деятельности,      повышение бдительности.</a:t>
            </a:r>
          </a:p>
          <a:p>
            <a:pPr lvl="0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реализацию программы в бюджете городского округа МО п. Михайловский в 2023 год было направлено 5,9 тыс. рублей, исполнение 100% или  5,9 тыс. рублей.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200" dirty="0" smtClean="0">
              <a:latin typeface="Times New Roman"/>
              <a:ea typeface="Times New Roman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endParaRPr lang="ru-RU" sz="1100" dirty="0" smtClean="0"/>
          </a:p>
          <a:p>
            <a:endParaRPr lang="ru-RU" sz="1100" dirty="0" smtClean="0"/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ru-RU" sz="1100" b="1" dirty="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9729" y="3244334"/>
            <a:ext cx="43920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34049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332" y="189782"/>
            <a:ext cx="8250071" cy="5343362"/>
          </a:xfrm>
        </p:spPr>
        <p:txBody>
          <a:bodyPr/>
          <a:lstStyle/>
          <a:p>
            <a:r>
              <a:rPr lang="ru-RU" sz="1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</a:t>
            </a:r>
            <a:r>
              <a:rPr lang="ru-RU" sz="1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«Развитие дополнительного образования детей в МО п.Михайловский Саратовской области на 2023 – 2025 годы»</a:t>
            </a:r>
          </a:p>
          <a:p>
            <a:endParaRPr lang="ru-RU" sz="1400" b="1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r>
              <a:rPr lang="en-US" sz="14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        </a:t>
            </a:r>
            <a:r>
              <a:rPr lang="ru-RU" sz="14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Цель;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обеспечение государственных гарантий на получение дошкольного образования и повышение качества образовательных услуг, предоставляемых населению системой дошкольного образования.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количество работников муниципальных учреждений  , заработная плата которых за полную отработку за месяц нормы рабочего времени и выполнение нормы труда (трудовых обязанностей) в 2023-2025 годах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ниже минимального размера оплаты труда – 0 человек;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улучшение условий содержания детей дошкольного возраста;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оснащение материально-технической базы учреждения энергосберегающим оборудованием и высокопрочными материалами за счет межбюджетных трансфертов, предоставляемых образовательным организациям за счет средств областного бюджета и местного бюджета .</a:t>
            </a:r>
          </a:p>
          <a:p>
            <a:r>
              <a:rPr lang="en-US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Достигнутые показатели: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увеличение среднегодового количества  детей;     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увеличение доли детей от 2 до 7 лет, охваченных программами дошкольного образования, в общей численности детей, проживающих на территории муниципального образования п. Михайловский;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процент потребителей, удовлетворенных качеством и доступностью дошкольного образования;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количество работников муниципальных учреждений, занятых на полную ставку, заработная плата которых за полную отработку за месяц нормы рабочего времени и выполнение нормы труда (трудовых обязанностей) в 2023-2025 годах ниже минимального размера оплаты труда – 0 человек.</a:t>
            </a:r>
          </a:p>
          <a:p>
            <a:pPr lvl="0"/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реализацию программы в бюджете городского округа МО п. Михайловский в 2023 год было направлено 5027,3 тыс. рублей, исполнение 100% или  5027,3 тыс. рублей.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400" dirty="0" smtClean="0">
              <a:latin typeface="Times New Roman"/>
              <a:ea typeface="Times New Roman"/>
            </a:endParaRPr>
          </a:p>
          <a:p>
            <a:pPr marL="0" lvl="0" indent="0">
              <a:spcAft>
                <a:spcPts val="0"/>
              </a:spcAft>
              <a:buNone/>
            </a:pPr>
            <a:endParaRPr lang="ru-RU" sz="1400" dirty="0">
              <a:latin typeface="Times New Roman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3079" y="3131388"/>
            <a:ext cx="837624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100" dirty="0" smtClean="0"/>
          </a:p>
          <a:p>
            <a:endParaRPr lang="ru-RU" sz="1100" dirty="0" smtClean="0"/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ru-RU" sz="1100" b="1" dirty="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9729" y="3244334"/>
            <a:ext cx="43920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34049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332" y="189782"/>
            <a:ext cx="8250071" cy="5343362"/>
          </a:xfrm>
        </p:spPr>
        <p:txBody>
          <a:bodyPr/>
          <a:lstStyle/>
          <a:p>
            <a:r>
              <a:rPr lang="ru-RU" sz="1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</a:t>
            </a:r>
            <a:r>
              <a:rPr lang="ru-RU" sz="1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«Строительство, реконструкция, капитальный ремонт жилого фонда, объектов социальной и инженерной инфраструктуры муниципального образования поселок Михайловский Саратовской области на 2022 - 2024 годы»</a:t>
            </a:r>
          </a:p>
          <a:p>
            <a:endParaRPr lang="ru-RU" sz="1400" b="1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r>
              <a:rPr lang="en-US" sz="14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    </a:t>
            </a:r>
            <a:r>
              <a:rPr lang="ru-RU" sz="14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Цель; </a:t>
            </a:r>
            <a:r>
              <a:rPr lang="ru-RU" sz="1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разработка проекта изменений  в Правила  землепользования и застройки,  генерального плана МО п.Михайловский Саратовской области,</a:t>
            </a:r>
          </a:p>
          <a:p>
            <a:r>
              <a:rPr lang="en-US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Достигнутые показатели: </a:t>
            </a:r>
            <a:r>
              <a:rPr lang="ru-RU" sz="1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разработан проекта изменений  в Правила  землепользования и застройки,  генерального плана МО п.Михайловский Саратовской области. Исполнение законодательства РФ</a:t>
            </a:r>
            <a:endParaRPr lang="ru-RU" sz="14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реализацию программы в бюджете городского округа МО п. Михайловский в 2023 год было направлено 130,0 тыс. рублей, исполнение 100% или  130,0 тыс. рублей.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400" dirty="0" smtClean="0">
              <a:latin typeface="Times New Roman"/>
              <a:ea typeface="Times New Roman"/>
            </a:endParaRPr>
          </a:p>
          <a:p>
            <a:pPr marL="0" lvl="0" indent="0">
              <a:spcAft>
                <a:spcPts val="0"/>
              </a:spcAft>
              <a:buNone/>
            </a:pPr>
            <a:endParaRPr lang="ru-RU" sz="1400" dirty="0">
              <a:latin typeface="Times New Roman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3079" y="3131388"/>
            <a:ext cx="837624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100" dirty="0" smtClean="0"/>
          </a:p>
          <a:p>
            <a:endParaRPr lang="ru-RU" sz="1100" dirty="0" smtClean="0"/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ru-RU" sz="1100" b="1" dirty="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9729" y="3244334"/>
            <a:ext cx="43920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34049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расходовании средств резервного фонда администрации п. Михайловский за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168290284"/>
              </p:ext>
            </p:extLst>
          </p:nvPr>
        </p:nvGraphicFramePr>
        <p:xfrm>
          <a:off x="467545" y="1700807"/>
          <a:ext cx="8219256" cy="3381362"/>
        </p:xfrm>
        <a:graphic>
          <a:graphicData uri="http://schemas.openxmlformats.org/drawingml/2006/table">
            <a:tbl>
              <a:tblPr/>
              <a:tblGrid>
                <a:gridCol w="1465072"/>
                <a:gridCol w="2901586"/>
                <a:gridCol w="1050968"/>
                <a:gridCol w="1050968"/>
                <a:gridCol w="1005274"/>
                <a:gridCol w="745388"/>
              </a:tblGrid>
              <a:tr h="17263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Дата и номер распоряжения главы муниципального образования п. Михайловский о выделении средств из резервного фонда</a:t>
                      </a:r>
                    </a:p>
                  </a:txBody>
                  <a:tcPr marL="8584" marR="8584" marT="8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Цели предоставления средств резервного фонда</a:t>
                      </a:r>
                    </a:p>
                  </a:txBody>
                  <a:tcPr marL="8584" marR="8584" marT="8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Объем выделяемых средств  </a:t>
                      </a:r>
                    </a:p>
                  </a:txBody>
                  <a:tcPr marL="8584" marR="8584" marT="8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Бюджетные ассигнования в соответствии со сводной бюджетной росписью с учетом изменений</a:t>
                      </a:r>
                    </a:p>
                  </a:txBody>
                  <a:tcPr marL="8584" marR="8584" marT="8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Кассовое исполнение</a:t>
                      </a:r>
                    </a:p>
                  </a:txBody>
                  <a:tcPr marL="8584" marR="8584" marT="8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Arial Cyr"/>
                        </a:rPr>
                        <a:t>Дата и номер платежного поручения</a:t>
                      </a:r>
                    </a:p>
                  </a:txBody>
                  <a:tcPr marL="8584" marR="8584" marT="8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9882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99 000,00  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0240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64343">
                <a:tc gridSpan="5"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Примечание: необходимости расходования денежных средств резервного фонда администрации п. Михайловский в </a:t>
                      </a:r>
                      <a:r>
                        <a:rPr lang="ru-RU" sz="900" b="0" i="0" u="none" strike="noStrike" dirty="0" smtClean="0">
                          <a:effectLst/>
                          <a:latin typeface="Arial Cyr"/>
                        </a:rPr>
                        <a:t>2023 </a:t>
                      </a:r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году не было.</a:t>
                      </a:r>
                    </a:p>
                  </a:txBody>
                  <a:tcPr marL="8584" marR="8584" marT="85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effectLst/>
                        <a:latin typeface="Arial Cyr"/>
                      </a:endParaRPr>
                    </a:p>
                  </a:txBody>
                  <a:tcPr marL="8584" marR="8584" marT="85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92202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968554389"/>
              </p:ext>
            </p:extLst>
          </p:nvPr>
        </p:nvGraphicFramePr>
        <p:xfrm>
          <a:off x="457200" y="2852936"/>
          <a:ext cx="8229600" cy="1615036"/>
        </p:xfrm>
        <a:graphic>
          <a:graphicData uri="http://schemas.openxmlformats.org/drawingml/2006/table">
            <a:tbl>
              <a:tblPr firstRow="1" firstCol="1" bandRow="1"/>
              <a:tblGrid>
                <a:gridCol w="336507"/>
                <a:gridCol w="4449826"/>
                <a:gridCol w="1763697"/>
                <a:gridCol w="1679570"/>
              </a:tblGrid>
              <a:tr h="4514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Вид долгового обязательства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01.01.2023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01.01.2024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966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№ п/п</a:t>
                      </a:r>
                    </a:p>
                  </a:txBody>
                  <a:tcPr marL="63988" marR="6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Сумма,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тыс. рублей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Сумма,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тыс. рублей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924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648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pc="-3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1.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Бюджетные кредиты, привлеченные от других бюджетов бюджетной системы Российской Федерации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57200" y="3133210"/>
            <a:ext cx="572593" cy="369332"/>
          </a:xfrm>
          <a:prstGeom prst="rect">
            <a:avLst/>
          </a:prstGeom>
          <a:solidFill>
            <a:srgbClr val="66CCFF"/>
          </a:solidFill>
          <a:ln>
            <a:noFill/>
          </a:ln>
          <a:effectLst/>
          <a:ex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84175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3841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836712"/>
            <a:ext cx="77048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/>
            <a:r>
              <a:rPr lang="ru-RU" altLang="ru-RU" b="1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Сведения об объеме муниципального долга       муниципального образования п. Михайловский Саратовской области на </a:t>
            </a:r>
            <a:r>
              <a:rPr lang="ru-RU" altLang="ru-RU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01.01.2024 </a:t>
            </a:r>
            <a:r>
              <a:rPr lang="ru-RU" altLang="ru-RU" b="1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года</a:t>
            </a:r>
            <a:endParaRPr lang="ru-RU" altLang="ru-RU" dirty="0">
              <a:solidFill>
                <a:srgbClr val="00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2686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877050308"/>
              </p:ext>
            </p:extLst>
          </p:nvPr>
        </p:nvGraphicFramePr>
        <p:xfrm>
          <a:off x="539552" y="260564"/>
          <a:ext cx="8064895" cy="62237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53939"/>
                <a:gridCol w="2143572"/>
                <a:gridCol w="630522"/>
                <a:gridCol w="605758"/>
                <a:gridCol w="605758"/>
                <a:gridCol w="605758"/>
                <a:gridCol w="605758"/>
                <a:gridCol w="605758"/>
                <a:gridCol w="604036"/>
                <a:gridCol w="604036"/>
              </a:tblGrid>
              <a:tr h="12951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2022 год (по состоянию на 01.01.2023г)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2023 года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01.01.2024г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2023 год (по состоянию на 01.01.2024г)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отклонения исполнения от плановых значений</a:t>
                      </a:r>
                    </a:p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7207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назначениям 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281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u="none" strike="noStrike" smtClean="0">
                          <a:effectLst/>
                        </a:rPr>
                        <a:t>1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u="none" strike="noStrike" smtClean="0">
                          <a:effectLst/>
                        </a:rPr>
                        <a:t>2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u="none" strike="noStrike" smtClean="0">
                          <a:effectLst/>
                        </a:rPr>
                        <a:t>3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u="none" strike="noStrike" smtClean="0">
                          <a:effectLst/>
                        </a:rPr>
                        <a:t>4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u="none" strike="noStrike" dirty="0" smtClean="0">
                          <a:effectLst/>
                        </a:rPr>
                        <a:t>5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u="none" strike="noStrike" smtClean="0">
                          <a:effectLst/>
                        </a:rPr>
                        <a:t>6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u="none" strike="noStrike" smtClean="0">
                          <a:effectLst/>
                        </a:rPr>
                        <a:t>7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u="none" strike="noStrike" smtClean="0">
                          <a:effectLst/>
                        </a:rPr>
                        <a:t>8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u="none" strike="noStrike" smtClean="0">
                          <a:effectLst/>
                        </a:rPr>
                        <a:t>9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38151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1 05 03000 01 0000 110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Единый сельскохозяйственный налог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41,0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445,1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445,1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445,1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1085,6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22573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1 05 04010 02 0000 110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Налог, взимаемый в связи с применением патентной системы налогообложения, зачисляемый в бюджеты городских округов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157,1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54,9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54,9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26,5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48,3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48,3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16,9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</a:t>
                      </a:r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2023 году сумма поступлений составило 1/3 от годовых назначений ,оставшиеся сумма поступила в январе 2024г.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4248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1 06 00000 00 0000 000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НАЛОГИ НА ИМУЩЕСТВО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2 473,5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2 602,6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2 602,6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2 520,4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96,8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96,8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101,9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89884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1 06 01020 04 0000 110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имущество физических лиц, взимаемый  по ставкам, применяемым к объектам налогообложения, расположенным в границах городских округов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190,7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251,6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251,6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255,0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101,4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101,4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133,7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79428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1 06 04000 02 0000 110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Транспортный налог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1 915,8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1 935,0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1 935,0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1 849,1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95,6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95,6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96,5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уменьшение налоговых агентов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38407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1 06 06000 00 0000 110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Земельный налог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367,0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416,0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416,0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416,3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100,1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100,1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113,4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01465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1 08 00000 00 0000 000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ГОСУДАРСТВЕННАЯ ПОШЛИНА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14,6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3,8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3,8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3,8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26,0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0440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1 11 00000 00 0000 000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1 289,4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1 443,2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1 443,2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1 456,5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100,9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100,9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113,0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502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1 11 05000 00 0000 120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Доходы, получаемые в виде арендной либо иной платы за передачу в возмездное пользование государственного и муниципального имущества (за исключением имущества бюджетных и автономных учреждений, а также имущества государственных и муниципальных унитарных предприятий, в том числе казенных)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746,2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1 105,9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1 105,9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1 113,2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100,7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100,7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149,2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17416">
                <a:tc>
                  <a:txBody>
                    <a:bodyPr/>
                    <a:lstStyle/>
                    <a:p>
                      <a:pPr algn="ctr" fontAlgn="t"/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036" marR="5036" marT="5036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25085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39270"/>
            <a:ext cx="8229600" cy="1165412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СОЦИАЛЬНО-ЗНАЧИМЫХ ПРОЕКТАХ, ПРЕДУСМОТРЕННЫХ К</a:t>
            </a:r>
            <a:b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ФИНАНСИРОВАНИЮ ЗА СЧЕТ БЮДЖЕТА В </a:t>
            </a:r>
            <a:r>
              <a:rPr 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b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2023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на социально значимые проекты, за счет средств бюджета</a:t>
            </a:r>
          </a:p>
          <a:p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п. Михайловский Саратовской области ,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финансирование не предусмотрено.</a:t>
            </a:r>
          </a:p>
          <a:p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139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idx="1"/>
          </p:nvPr>
        </p:nvSpPr>
        <p:spPr>
          <a:xfrm>
            <a:off x="467544" y="476672"/>
            <a:ext cx="8208963" cy="60229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Основную часть расходов бюджета городского округа п. Михайловский составляют: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образование, которые включают в себя расходы на оплату труда учителей, воспитателей в школе, детском саду, педагогов в учреждении дополнительного образования, расходы на содержание зданий, ремонт оборудования, приобретение методической литературы и учебников, транспортные расходы, расходы на организацию отдыха детей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в сфере ЖКХ, которые включают в себя расходы на проведение ремонта жилого фонда, включая взносы в фонд капитального ремонта МКД, содержание объектов инженерной инфраструктуры, расходы на благоустройство территории городского округа п.Михайловский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культуру и кинематографию, которые включают в себя расходы на оплату труда работников учреждения культуры, расходы на содержание здания, проведение культурно-массовых мероприятий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 на социальную политику включают в себя расходы на выплату гражданам субсидий на оплату жилищно-коммунальных услуг, выплаты компенсации части родительской платы за присмотр и уход за детьми в детских садах, доплаты к пенсиям муниципальным служащим;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общегосударственные вопросы, которые включают в себя расходы на оплату труда муниципальных служащих, расходы на содержание службы материально-технического обеспечения, содержание имущества как движимого так и не движимого, расходы связанные с оценкой недвижимости, признанию прав и регулирование отношений по муниципальной собственности и др.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Контактная информация</a:t>
            </a:r>
          </a:p>
        </p:txBody>
      </p:sp>
      <p:sp>
        <p:nvSpPr>
          <p:cNvPr id="25603" name="Rectangle 23"/>
          <p:cNvSpPr>
            <a:spLocks noGrp="1" noChangeArrowheads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управление администрации МО п. Михайловский Саратовской области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413540 Саратовская область, п. Михайловский, ул.60 лет Победы, 6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Тел. 2-12-45; 2-19-47;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работы: понедельник – пятница  с 8-00 до 17-00 обед с 13-00 до 14-00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377471062"/>
              </p:ext>
            </p:extLst>
          </p:nvPr>
        </p:nvGraphicFramePr>
        <p:xfrm>
          <a:off x="359677" y="215152"/>
          <a:ext cx="8363520" cy="62336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33116"/>
                <a:gridCol w="2244844"/>
                <a:gridCol w="621273"/>
                <a:gridCol w="626003"/>
                <a:gridCol w="623638"/>
                <a:gridCol w="623638"/>
                <a:gridCol w="623638"/>
                <a:gridCol w="623638"/>
                <a:gridCol w="621866"/>
                <a:gridCol w="621866"/>
              </a:tblGrid>
              <a:tr h="10114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2021 год (по состоянию на 01.01.2023г)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2023 года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01.01.2024г</a:t>
                      </a:r>
                    </a:p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2023 год (по состоянию на 01.01.2024г)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отклонения исполнения от плановых значений</a:t>
                      </a:r>
                    </a:p>
                    <a:p>
                      <a:pPr algn="ctr" fontAlgn="ctr"/>
                      <a:endParaRPr lang="ru-RU" sz="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7062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назначениям 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43551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1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2" marR="5742" marT="574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2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2" marR="5742" marT="574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3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2" marR="5742" marT="574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2" marR="5742" marT="574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2" marR="5742" marT="574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6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2" marR="5742" marT="574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u="none" strike="noStrike" dirty="0">
                          <a:effectLst/>
                        </a:rPr>
                        <a:t>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2" marR="5742" marT="574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u="none" strike="noStrike">
                          <a:effectLst/>
                        </a:rPr>
                        <a:t>8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2" marR="5742" marT="574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9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2" marR="5742" marT="574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2" marR="5742" marT="574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916861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1 11 05012 04 0000 120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округов, а также средства от продажи права на заключение договоров аренды указанных земельных участков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57,9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47,0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47,0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47,0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81,2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09798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1 11 05024 04 0000 120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Доходы, получаемые в виде арендной платы, а также средства от продажи права на заключение договоров аренды за земли, находящиеся в собственности городских округов (за исключением земельных участков муниципальных бюджетных и автономных учреждений)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64,5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68,0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68,0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68,3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105,9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1 11 05034 04 0000 120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сдачи в аренду имущества, находящегося в оперативном управлении органов управления городских округов и созданных ими учреждений (за исключением имущества муниципальных бюджетных и автономных учреждений)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623,8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990,9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990,9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997,9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1 11 09044 04 0000 120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Прочие поступления от использования имущества, находящегося в собственности городских округов (за исключением имущества муниципальных бюджетных и автономных учреждений, а также имущества муниципальных унитарных предприятий, в том числе казенных)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543,2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337,3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337,3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343,3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101,8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101,8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63,2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1 12 00000 00 0000 000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ПЛАТЕЖИ ПРИ ПОЛЬЗОВАНИИ ПРИРОДНЫМИ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РЕСУРСАМИ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34,2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117,2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117,2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117,2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342,7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1 12 01000 01 0000 120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Плата за негативное воздействие на окружающую среду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34,2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117,2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117,2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117,2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342,7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1 13 00000 00 0000 000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ОКАЗАНИЯ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ПЛАТНЫХ 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УСЛУГ (РАБОТ) И КОМПЕНСАЦИИ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ЗАТРАТ 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ГОСУДАРСТВА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49,4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556,8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556,8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560,5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1134,6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1 13 01994 04 0000 130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Прочие доходы от оказания платных услуг (работ) получателями средств  бюджетов городских округов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03377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1 13 02064 04 0000 130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Доходы, поступающие в порядке возмещения расходов, понесенных в связи с эксплуатацией имущества городских округов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49,4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542,3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542,3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546,0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1105,3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9179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1 14 00000 00 0000 000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ПРОДАЖИ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МАТЕРИАЛЬНЫХ 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 НЕМАТЕРИАЛЬНЫХ АКТИВОВ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8 304,8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5 792,4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5 792,4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5 792,4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69,7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220047" y="223283"/>
          <a:ext cx="1881961" cy="365760"/>
        </p:xfrm>
        <a:graphic>
          <a:graphicData uri="http://schemas.openxmlformats.org/drawingml/2006/table">
            <a:tbl>
              <a:tblPr/>
              <a:tblGrid>
                <a:gridCol w="1881961"/>
              </a:tblGrid>
              <a:tr h="13822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123275" y="212652"/>
          <a:ext cx="616688" cy="387025"/>
        </p:xfrm>
        <a:graphic>
          <a:graphicData uri="http://schemas.openxmlformats.org/drawingml/2006/table">
            <a:tbl>
              <a:tblPr/>
              <a:tblGrid>
                <a:gridCol w="616688"/>
              </a:tblGrid>
              <a:tr h="3870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8123275" y="223284"/>
          <a:ext cx="616688" cy="850604"/>
        </p:xfrm>
        <a:graphic>
          <a:graphicData uri="http://schemas.openxmlformats.org/drawingml/2006/table">
            <a:tbl>
              <a:tblPr/>
              <a:tblGrid>
                <a:gridCol w="616688"/>
              </a:tblGrid>
              <a:tr h="85060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96686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14857322"/>
              </p:ext>
            </p:extLst>
          </p:nvPr>
        </p:nvGraphicFramePr>
        <p:xfrm>
          <a:off x="396240" y="328168"/>
          <a:ext cx="8373110" cy="48446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88312"/>
                <a:gridCol w="2253030"/>
                <a:gridCol w="629418"/>
                <a:gridCol w="629418"/>
                <a:gridCol w="629418"/>
                <a:gridCol w="629418"/>
                <a:gridCol w="629418"/>
                <a:gridCol w="629418"/>
                <a:gridCol w="627630"/>
                <a:gridCol w="627630"/>
              </a:tblGrid>
              <a:tr h="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2022 год (по состоянию на 01.01.2023г)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2023 года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01.01.2024г</a:t>
                      </a:r>
                    </a:p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2023 год (по состоянию на 01.01.2023г)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отклонения исполнения от плановых значений</a:t>
                      </a: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9206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назначениям 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07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effectLst/>
                        </a:rPr>
                        <a:t>1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99" marR="5799" marT="57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effectLst/>
                        </a:rPr>
                        <a:t>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99" marR="5799" marT="57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effectLst/>
                        </a:rPr>
                        <a:t>3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99" marR="5799" marT="57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effectLst/>
                        </a:rPr>
                        <a:t>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99" marR="5799" marT="57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effectLst/>
                        </a:rPr>
                        <a:t>5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99" marR="5799" marT="57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effectLst/>
                        </a:rPr>
                        <a:t>6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99" marR="5799" marT="57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>
                          <a:effectLst/>
                        </a:rPr>
                        <a:t>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99" marR="5799" marT="57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>
                          <a:effectLst/>
                        </a:rPr>
                        <a:t>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99" marR="5799" marT="57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effectLst/>
                        </a:rPr>
                        <a:t>9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99" marR="5799" marT="57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99" marR="5799" marT="57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2986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1 17 00000 00 0000 000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ПРОЧИЕ НЕНАЛОГОВЫЕ ДОХОДЫ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115,6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107,0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107,0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107,0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92,6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2986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2 00 00000 00 0000 000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81 824,0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127 669,2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127 669,2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127 652,5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156,0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2986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2 02 00000 00 0000 000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БЕЗВОЗМЕЗДНЫЕ ПОСТУПЛЕНИЯ ОТ ДРУГИХ БЮДЖЕТОВ БЮДЖЕТНОЙ СИСТЕМЫ РОССИЙСКОЙ ФЕДЕРАЦИИ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81 824,0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128 230,3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128 230,3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128 213,6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156,7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864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2 02 15001 04 0000 150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Дотации бюджетам городских округов на выравнивание бюджетной обеспеченности из бюджета субъекта Российской Федерации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21 399,8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39 758,2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39 758,2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39 758,2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185,8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66456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2 02 19999 04 0000 150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Прочие дотации бюджетам городских округов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255,6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54015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2 02 25098 04 0000 150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бюджетам городских округов на обновление материально-технической базы для организации учебно-исследовательской, научно-практической, творческой деятельности, занятий физической культурой и спортом в образовательных организациях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1 609,1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1 609,1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1 609,1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9108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2 02 29999 04 0086 150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бюджетам городских округов области на проведение капитального и текущего ремонтов муниципальных образовательных организаций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3 000,0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2 582,6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2 582,6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2 582,6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86,1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09638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974894478"/>
              </p:ext>
            </p:extLst>
          </p:nvPr>
        </p:nvGraphicFramePr>
        <p:xfrm>
          <a:off x="395536" y="332655"/>
          <a:ext cx="8229349" cy="52055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0184"/>
                <a:gridCol w="2214175"/>
                <a:gridCol w="618563"/>
                <a:gridCol w="618563"/>
                <a:gridCol w="618563"/>
                <a:gridCol w="618563"/>
                <a:gridCol w="618563"/>
                <a:gridCol w="618563"/>
                <a:gridCol w="616806"/>
                <a:gridCol w="616806"/>
              </a:tblGrid>
              <a:tr h="7166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 Исполнено за 2022 год (по состоянию на 01.01.2023г)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2023 года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01.01.2024г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2023 год (по состоянию на 01.01.2024г)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отклонения исполнения от плановых значений</a:t>
                      </a: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9638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назначениям 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6030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1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9" marR="5749" marT="57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2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9" marR="5749" marT="57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3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9" marR="5749" marT="57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4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9" marR="5749" marT="57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9" marR="5749" marT="57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6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9" marR="5749" marT="57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u="none" strike="noStrike" dirty="0">
                          <a:effectLst/>
                        </a:rPr>
                        <a:t>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9" marR="5749" marT="57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u="none" strike="noStrike" dirty="0">
                          <a:effectLst/>
                        </a:rPr>
                        <a:t>8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9" marR="5749" marT="57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9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9" marR="5749" marT="57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49" marR="5749" marT="57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82494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2 02 29999 04 0123 150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бюджетам городских округов области на финансовое обеспечение мероприятий по обеспечению деятельности советников директора по воспитанию и взаимодействию с детскими общественными объединениями в общеобразовательных организациях Саратовской области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10,2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 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1369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2 02 29999 04 0078 150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бюджетам городских округов области на сохранение достигнутых показателей повышения оплаты труда отдельных категорий работников бюджетной сферы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1 616,2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2 243,1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2 243,1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2 243,1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138,8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48095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2 02 25555 04 0000 150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бюджетам городских округов на реализацию программ формирования современной городской среды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78092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2 02 29999 04 0087 150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бюджетам городских округов области области на обеспечение условий для создания центров образования цифрового и гуманитарного профилей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1 544,9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1 874,5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1 874,5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1 874,5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121,3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149207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2 02 25304 04 0000 150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бюджетам городских округов на организацию бесплатного горячего питания обучающихся, получающих начальное общее образование в государственных и муниципальных образовательных организациях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895,5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952,0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952,0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952,0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106,3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81966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711613162"/>
              </p:ext>
            </p:extLst>
          </p:nvPr>
        </p:nvGraphicFramePr>
        <p:xfrm>
          <a:off x="297651" y="147495"/>
          <a:ext cx="8548637" cy="57487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33662"/>
                <a:gridCol w="2338657"/>
                <a:gridCol w="653338"/>
                <a:gridCol w="653338"/>
                <a:gridCol w="653338"/>
                <a:gridCol w="653338"/>
                <a:gridCol w="653338"/>
                <a:gridCol w="653338"/>
                <a:gridCol w="516295"/>
                <a:gridCol w="639995"/>
              </a:tblGrid>
              <a:tr h="12829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2022 год (по состоянию на 01.01.2023г)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2023 года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по состоянию на 01.01.2024г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2023год (по состоянию на 01.01.2024)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отклонения исполнения от плановых значений</a:t>
                      </a: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2482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уточненным бюджетным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назначениям 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кассовому плану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соответ-ствующему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периоду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2022г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31321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1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2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3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>
                          <a:effectLst/>
                        </a:rPr>
                        <a:t>4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6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u="none" strike="noStrike">
                          <a:effectLst/>
                        </a:rPr>
                        <a:t>7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u="none" strike="noStrike">
                          <a:effectLst/>
                        </a:rPr>
                        <a:t>8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9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91" marR="5691" marT="569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9659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2 02 29999 04 0073 150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бюджетам городских округов области на реализацию инициативных проектов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1 485,1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1 374,3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1 374,3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1 374,3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92,5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5160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2 02 35118 04 0000 150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Субвенции бюджетам городских округов на осуществление первичного воинского учета органами местного самоуправления поселений, муниципальных и городских округов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105,4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115,2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115,2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115,2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109,3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7875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2 02 30024 04 0001 150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Субвенции  бюджетам городских округов области на финансовое обеспечение образовательной деятельности муниципальных общеобразовательных учреждений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16 909,4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19 199,1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19 199,1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19 199,1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113,5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7875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2 02 30024 04 0003 150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Субвенции бюджетов городских округов области на осуществление органами местного самоуправления государственных полномочий по созданию и организации деятельности комиссий по делам несовершеннолетних и защите их прав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356,6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394,0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394,0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394,0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110,5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35215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2 02 30024 04 0008 150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Cубвенция бюджетам городских округов области на осуществление органами местного самоуправления государственных полномочий по образованию и обеспечению деятельности административных комиссий, определению перечня должностных лиц, уполномоченных составлять протоколы об административных правонарушениях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356,6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394,0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394,0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394,0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110,5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90822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2 02 30024 04 0009 150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Cубвенции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бюджетам городских округов области на осуществление органами местного самоуправления отдельных государственных полномочий по осуществлению деятельности по опеке и попечительству в отношении несовершеннолетних граждан в части расходов на оплату труда, уплату страховых взносов по обязательному социальному страхованию в государственные внебюджетные фонды Российской Федерации, обеспечение деятельности штатных работников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356,6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394,0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394,0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394,0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110,5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400800" y="127591"/>
          <a:ext cx="1818167" cy="365760"/>
        </p:xfrm>
        <a:graphic>
          <a:graphicData uri="http://schemas.openxmlformats.org/drawingml/2006/table">
            <a:tbl>
              <a:tblPr/>
              <a:tblGrid>
                <a:gridCol w="1818167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8208335" y="127591"/>
          <a:ext cx="648586" cy="1392865"/>
        </p:xfrm>
        <a:graphic>
          <a:graphicData uri="http://schemas.openxmlformats.org/drawingml/2006/table">
            <a:tbl>
              <a:tblPr/>
              <a:tblGrid>
                <a:gridCol w="648586"/>
              </a:tblGrid>
              <a:tr h="139286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71294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2dfd25978d3e8d171ea13a69859288a132c56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9160</Words>
  <Characters>0</Characters>
  <Application>Microsoft Office PowerPoint</Application>
  <DocSecurity>0</DocSecurity>
  <PresentationFormat>Экран (4:3)</PresentationFormat>
  <Lines>0</Lines>
  <Paragraphs>2081</Paragraphs>
  <Slides>52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52</vt:i4>
      </vt:variant>
    </vt:vector>
  </HeadingPairs>
  <TitlesOfParts>
    <vt:vector size="54" baseType="lpstr">
      <vt:lpstr>默认设计模板</vt:lpstr>
      <vt:lpstr>1_默认设计模板</vt:lpstr>
      <vt:lpstr>БЮДЖЕТ ДЛЯ ГРАЖДАН</vt:lpstr>
      <vt:lpstr>Уважаемые жители МО п. Михайловский !</vt:lpstr>
      <vt:lpstr>Основные характеристики бюджета </vt:lpstr>
      <vt:lpstr>Анализ исполнения доходной части бюджета муниципального образования п. Михайловский Саратовской области за 2023 год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Итоги социально-экономического развития п. Михайловский Саратовской области за 2023 год. </vt:lpstr>
      <vt:lpstr>Слайд 15</vt:lpstr>
      <vt:lpstr>ДИНАМИКА ПОТРЕБИТЕЛЬСКОГО  РЫНКА</vt:lpstr>
      <vt:lpstr>Показатели социально-экономического развития п. Михайловский за 2023 год</vt:lpstr>
      <vt:lpstr>Слайд 18</vt:lpstr>
      <vt:lpstr>Слайд 19</vt:lpstr>
      <vt:lpstr>Численность и состав населения </vt:lpstr>
      <vt:lpstr>Слайд 21</vt:lpstr>
      <vt:lpstr>Слайд 22</vt:lpstr>
      <vt:lpstr>Слайд 23</vt:lpstr>
      <vt:lpstr>Слайд 24</vt:lpstr>
      <vt:lpstr>Слайд 25</vt:lpstr>
      <vt:lpstr>Анализ исполнения расходов бюджета муниципального образования п. Михайловский Саратовской области за 2023 год</vt:lpstr>
      <vt:lpstr>Анализ исполнения расходов бюджета муниципального образования п. Михайловский Саратовской области за 2023 год</vt:lpstr>
      <vt:lpstr>Анализ исполнения расходов бюджета муниципального образования п. Михайловский Саратовской области за 2023 год</vt:lpstr>
      <vt:lpstr>Анализ исполнения расходов бюджета муниципального образования п. Михайловский Саратовской области за 2023 год</vt:lpstr>
      <vt:lpstr>Анализ исполнения расходов бюджета муниципального образования п. Михайловский Саратовской области за 2023 год</vt:lpstr>
      <vt:lpstr>Анализ исполнения расходов бюджета муниципального образования п. Михайловский Саратовской области за 2023 год</vt:lpstr>
      <vt:lpstr>Исполнение расходов бюджета муниципального образования п. Михайловский Саратовской области за 2023 год </vt:lpstr>
      <vt:lpstr>Исполнение по расходам бюджета муниципального образования п. Михайловский Саратовской области в разрезе муниципальных программ за 2023 год</vt:lpstr>
      <vt:lpstr>Слайд 34</vt:lpstr>
      <vt:lpstr>Слайд 35</vt:lpstr>
      <vt:lpstr> Сведения о реализуемых в отчетном финансовом году муниципальных программах и достигнутых показателях в увязке с объемами бюджетных расходов, направленных на их достижение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Отчет о расходовании средств резервного фонда администрации п. Михайловский за 2023 год</vt:lpstr>
      <vt:lpstr>Слайд 49</vt:lpstr>
      <vt:lpstr>СВЕДЕНИЯ О СОЦИАЛЬНО-ЗНАЧИМЫХ ПРОЕКТАХ, ПРЕДУСМОТРЕННЫХ К ФИНАНСИРОВАНИЮ ЗА СЧЕТ БЮДЖЕТА В 2023 ГОДУ </vt:lpstr>
      <vt:lpstr>Слайд 51</vt:lpstr>
      <vt:lpstr>Контактная информация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2016-12-10T09:58:04Z</dcterms:created>
  <dcterms:modified xsi:type="dcterms:W3CDTF">2024-05-27T12:07:20Z</dcterms:modified>
</cp:coreProperties>
</file>